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9" r:id="rId1"/>
  </p:sldMasterIdLst>
  <p:notesMasterIdLst>
    <p:notesMasterId r:id="rId31"/>
  </p:notesMasterIdLst>
  <p:sldIdLst>
    <p:sldId id="256" r:id="rId2"/>
    <p:sldId id="273" r:id="rId3"/>
    <p:sldId id="275" r:id="rId4"/>
    <p:sldId id="277" r:id="rId5"/>
    <p:sldId id="279" r:id="rId6"/>
    <p:sldId id="280" r:id="rId7"/>
    <p:sldId id="281" r:id="rId8"/>
    <p:sldId id="282" r:id="rId9"/>
    <p:sldId id="270" r:id="rId10"/>
    <p:sldId id="271" r:id="rId11"/>
    <p:sldId id="272" r:id="rId12"/>
    <p:sldId id="283" r:id="rId13"/>
    <p:sldId id="257" r:id="rId14"/>
    <p:sldId id="261" r:id="rId15"/>
    <p:sldId id="267" r:id="rId16"/>
    <p:sldId id="285" r:id="rId17"/>
    <p:sldId id="286" r:id="rId18"/>
    <p:sldId id="287" r:id="rId19"/>
    <p:sldId id="293" r:id="rId20"/>
    <p:sldId id="288" r:id="rId21"/>
    <p:sldId id="296" r:id="rId22"/>
    <p:sldId id="290" r:id="rId23"/>
    <p:sldId id="266" r:id="rId24"/>
    <p:sldId id="297" r:id="rId25"/>
    <p:sldId id="289" r:id="rId26"/>
    <p:sldId id="291" r:id="rId27"/>
    <p:sldId id="295" r:id="rId28"/>
    <p:sldId id="294" r:id="rId29"/>
    <p:sldId id="298" r:id="rId3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1452"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FCB411-B98B-4328-9C7D-DE22BBAC44D5}" type="doc">
      <dgm:prSet loTypeId="urn:microsoft.com/office/officeart/2005/8/layout/vList5" loCatId="list" qsTypeId="urn:microsoft.com/office/officeart/2005/8/quickstyle/3d2" qsCatId="3D" csTypeId="urn:microsoft.com/office/officeart/2005/8/colors/colorful2" csCatId="colorful" phldr="1"/>
      <dgm:spPr/>
      <dgm:t>
        <a:bodyPr/>
        <a:lstStyle/>
        <a:p>
          <a:endParaRPr lang="en-CA"/>
        </a:p>
      </dgm:t>
    </dgm:pt>
    <dgm:pt modelId="{CA9733EC-AC15-4633-ADF1-FC0C90D4F867}">
      <dgm:prSet phldrT="[Text]"/>
      <dgm:spPr/>
      <dgm:t>
        <a:bodyPr/>
        <a:lstStyle/>
        <a:p>
          <a:r>
            <a:rPr lang="en-US" b="1" dirty="0" smtClean="0">
              <a:ea typeface="Calibri"/>
              <a:cs typeface="Times New Roman"/>
            </a:rPr>
            <a:t>Economic</a:t>
          </a:r>
          <a:endParaRPr lang="en-CA" dirty="0"/>
        </a:p>
      </dgm:t>
    </dgm:pt>
    <dgm:pt modelId="{1150D56F-03A8-45BA-A248-A7E88074B9D8}" type="parTrans" cxnId="{32776DF9-FAC6-48B3-8F00-DF664A051F95}">
      <dgm:prSet/>
      <dgm:spPr/>
      <dgm:t>
        <a:bodyPr/>
        <a:lstStyle/>
        <a:p>
          <a:endParaRPr lang="en-CA"/>
        </a:p>
      </dgm:t>
    </dgm:pt>
    <dgm:pt modelId="{62393C48-3D45-47F5-9DA0-DCBA6B5F982F}" type="sibTrans" cxnId="{32776DF9-FAC6-48B3-8F00-DF664A051F95}">
      <dgm:prSet/>
      <dgm:spPr/>
      <dgm:t>
        <a:bodyPr/>
        <a:lstStyle/>
        <a:p>
          <a:endParaRPr lang="en-CA"/>
        </a:p>
      </dgm:t>
    </dgm:pt>
    <dgm:pt modelId="{8BA5CD35-189E-482E-8925-95140C233710}">
      <dgm:prSet phldrT="[Text]"/>
      <dgm:spPr/>
      <dgm:t>
        <a:bodyPr/>
        <a:lstStyle/>
        <a:p>
          <a:r>
            <a:rPr lang="en-US" dirty="0" smtClean="0">
              <a:ea typeface="Calibri"/>
              <a:cs typeface="Times New Roman"/>
            </a:rPr>
            <a:t>Provides jobs</a:t>
          </a:r>
          <a:endParaRPr lang="en-CA" dirty="0"/>
        </a:p>
      </dgm:t>
    </dgm:pt>
    <dgm:pt modelId="{01AFDF88-2B01-4B43-A602-E8D92C47509C}" type="parTrans" cxnId="{40EAA59B-93B1-42F9-B033-CB0F18F1F0EE}">
      <dgm:prSet/>
      <dgm:spPr/>
      <dgm:t>
        <a:bodyPr/>
        <a:lstStyle/>
        <a:p>
          <a:endParaRPr lang="en-CA"/>
        </a:p>
      </dgm:t>
    </dgm:pt>
    <dgm:pt modelId="{7C523902-C611-43B5-93B6-BCA6780E5292}" type="sibTrans" cxnId="{40EAA59B-93B1-42F9-B033-CB0F18F1F0EE}">
      <dgm:prSet/>
      <dgm:spPr/>
      <dgm:t>
        <a:bodyPr/>
        <a:lstStyle/>
        <a:p>
          <a:endParaRPr lang="en-CA"/>
        </a:p>
      </dgm:t>
    </dgm:pt>
    <dgm:pt modelId="{AFE64F1E-B9A6-4A2A-8DBA-8A8E9AE9C843}">
      <dgm:prSet phldrT="[Text]"/>
      <dgm:spPr/>
      <dgm:t>
        <a:bodyPr/>
        <a:lstStyle/>
        <a:p>
          <a:endParaRPr lang="en-CA" b="1" dirty="0" smtClean="0"/>
        </a:p>
        <a:p>
          <a:r>
            <a:rPr lang="en-CA" b="1" dirty="0" smtClean="0"/>
            <a:t>Aesthetic</a:t>
          </a:r>
        </a:p>
        <a:p>
          <a:endParaRPr lang="en-CA" dirty="0"/>
        </a:p>
      </dgm:t>
    </dgm:pt>
    <dgm:pt modelId="{1C054632-373F-46AC-A53A-93CA7FB9F1B9}" type="parTrans" cxnId="{8DEEEACD-34FE-4933-8D78-10E8C68BCCC2}">
      <dgm:prSet/>
      <dgm:spPr/>
      <dgm:t>
        <a:bodyPr/>
        <a:lstStyle/>
        <a:p>
          <a:endParaRPr lang="en-CA"/>
        </a:p>
      </dgm:t>
    </dgm:pt>
    <dgm:pt modelId="{00C4D74B-3865-4207-BFEC-5A0585351182}" type="sibTrans" cxnId="{8DEEEACD-34FE-4933-8D78-10E8C68BCCC2}">
      <dgm:prSet/>
      <dgm:spPr/>
      <dgm:t>
        <a:bodyPr/>
        <a:lstStyle/>
        <a:p>
          <a:endParaRPr lang="en-CA"/>
        </a:p>
      </dgm:t>
    </dgm:pt>
    <dgm:pt modelId="{006C066F-8E7C-4601-98B8-B15913D1A0DB}">
      <dgm:prSet phldrT="[Text]"/>
      <dgm:spPr/>
      <dgm:t>
        <a:bodyPr/>
        <a:lstStyle/>
        <a:p>
          <a:r>
            <a:rPr lang="en-US" dirty="0" smtClean="0"/>
            <a:t>Improves the appearance of homes and buildings through landscaping</a:t>
          </a:r>
          <a:endParaRPr lang="en-CA" dirty="0"/>
        </a:p>
      </dgm:t>
    </dgm:pt>
    <dgm:pt modelId="{9A96DDD2-B1C3-4D33-9685-EF2B02894C17}" type="parTrans" cxnId="{A1323C92-5111-443D-8B42-A7469C864C27}">
      <dgm:prSet/>
      <dgm:spPr/>
      <dgm:t>
        <a:bodyPr/>
        <a:lstStyle/>
        <a:p>
          <a:endParaRPr lang="en-CA"/>
        </a:p>
      </dgm:t>
    </dgm:pt>
    <dgm:pt modelId="{F116D4A0-4708-4518-863A-BBA881A1E69D}" type="sibTrans" cxnId="{A1323C92-5111-443D-8B42-A7469C864C27}">
      <dgm:prSet/>
      <dgm:spPr/>
      <dgm:t>
        <a:bodyPr/>
        <a:lstStyle/>
        <a:p>
          <a:endParaRPr lang="en-CA"/>
        </a:p>
      </dgm:t>
    </dgm:pt>
    <dgm:pt modelId="{9BEA65E3-75CF-495A-8619-BE9E5FCF8626}">
      <dgm:prSet phldrT="[Text]"/>
      <dgm:spPr/>
      <dgm:t>
        <a:bodyPr/>
        <a:lstStyle/>
        <a:p>
          <a:r>
            <a:rPr lang="en-CA" b="1" dirty="0" smtClean="0"/>
            <a:t>Environmental</a:t>
          </a:r>
          <a:endParaRPr lang="en-CA" b="1" dirty="0"/>
        </a:p>
      </dgm:t>
    </dgm:pt>
    <dgm:pt modelId="{851C777B-3400-4B19-B0A2-405EFAA58BA5}" type="parTrans" cxnId="{7A50D03B-5287-4B35-9835-F070B7C2045B}">
      <dgm:prSet/>
      <dgm:spPr/>
      <dgm:t>
        <a:bodyPr/>
        <a:lstStyle/>
        <a:p>
          <a:endParaRPr lang="en-CA"/>
        </a:p>
      </dgm:t>
    </dgm:pt>
    <dgm:pt modelId="{6269DE80-325E-4E85-A636-2BA2E4E12EE8}" type="sibTrans" cxnId="{7A50D03B-5287-4B35-9835-F070B7C2045B}">
      <dgm:prSet/>
      <dgm:spPr/>
      <dgm:t>
        <a:bodyPr/>
        <a:lstStyle/>
        <a:p>
          <a:endParaRPr lang="en-CA"/>
        </a:p>
      </dgm:t>
    </dgm:pt>
    <dgm:pt modelId="{55030D05-3FDC-4D5F-86C4-DA4CBECB3BF7}">
      <dgm:prSet phldrT="[Text]"/>
      <dgm:spPr/>
      <dgm:t>
        <a:bodyPr/>
        <a:lstStyle/>
        <a:p>
          <a:r>
            <a:rPr lang="en-CA" dirty="0" smtClean="0"/>
            <a:t>Cleans air</a:t>
          </a:r>
          <a:endParaRPr lang="en-CA" dirty="0"/>
        </a:p>
      </dgm:t>
    </dgm:pt>
    <dgm:pt modelId="{EF829B3D-2C48-47FD-8AB1-F348E5675161}" type="parTrans" cxnId="{BEF44767-0F01-47B4-9873-021BCC493720}">
      <dgm:prSet/>
      <dgm:spPr/>
      <dgm:t>
        <a:bodyPr/>
        <a:lstStyle/>
        <a:p>
          <a:endParaRPr lang="en-CA"/>
        </a:p>
      </dgm:t>
    </dgm:pt>
    <dgm:pt modelId="{C8AF1D28-874C-4AFD-B614-48F0AD89E80F}" type="sibTrans" cxnId="{BEF44767-0F01-47B4-9873-021BCC493720}">
      <dgm:prSet/>
      <dgm:spPr/>
      <dgm:t>
        <a:bodyPr/>
        <a:lstStyle/>
        <a:p>
          <a:endParaRPr lang="en-CA"/>
        </a:p>
      </dgm:t>
    </dgm:pt>
    <dgm:pt modelId="{CBB631BD-1339-4198-808E-AE242C5DEDF3}">
      <dgm:prSet/>
      <dgm:spPr/>
      <dgm:t>
        <a:bodyPr/>
        <a:lstStyle/>
        <a:p>
          <a:r>
            <a:rPr lang="en-US" smtClean="0">
              <a:ea typeface="Calibri"/>
              <a:cs typeface="Times New Roman"/>
            </a:rPr>
            <a:t>Produces food (fruits, vegetables, nuts)</a:t>
          </a:r>
          <a:endParaRPr lang="en-CA" dirty="0">
            <a:ea typeface="Calibri"/>
            <a:cs typeface="Times New Roman"/>
          </a:endParaRPr>
        </a:p>
      </dgm:t>
    </dgm:pt>
    <dgm:pt modelId="{9170BF4C-AA3F-41C4-B0A8-65AB293CA150}" type="parTrans" cxnId="{D7733D4C-0137-4679-BF2C-ABC4A2481AB1}">
      <dgm:prSet/>
      <dgm:spPr/>
      <dgm:t>
        <a:bodyPr/>
        <a:lstStyle/>
        <a:p>
          <a:endParaRPr lang="en-CA"/>
        </a:p>
      </dgm:t>
    </dgm:pt>
    <dgm:pt modelId="{E5F389F9-C89F-4022-BD20-03F5665A4760}" type="sibTrans" cxnId="{D7733D4C-0137-4679-BF2C-ABC4A2481AB1}">
      <dgm:prSet/>
      <dgm:spPr/>
      <dgm:t>
        <a:bodyPr/>
        <a:lstStyle/>
        <a:p>
          <a:endParaRPr lang="en-CA"/>
        </a:p>
      </dgm:t>
    </dgm:pt>
    <dgm:pt modelId="{74C4C6E7-7A73-4458-9619-41FD1AB29033}">
      <dgm:prSet/>
      <dgm:spPr/>
      <dgm:t>
        <a:bodyPr/>
        <a:lstStyle/>
        <a:p>
          <a:r>
            <a:rPr lang="en-US" dirty="0" smtClean="0">
              <a:ea typeface="Calibri"/>
              <a:cs typeface="Times New Roman"/>
            </a:rPr>
            <a:t>Increases value of homes through landscaping</a:t>
          </a:r>
          <a:endParaRPr lang="en-CA" dirty="0">
            <a:ea typeface="Calibri"/>
            <a:cs typeface="Times New Roman"/>
          </a:endParaRPr>
        </a:p>
      </dgm:t>
    </dgm:pt>
    <dgm:pt modelId="{9636215B-5221-476B-9E8A-D7A5E7052543}" type="parTrans" cxnId="{6D7F826A-C8EC-435D-A62B-0A7114DE8126}">
      <dgm:prSet/>
      <dgm:spPr/>
      <dgm:t>
        <a:bodyPr/>
        <a:lstStyle/>
        <a:p>
          <a:endParaRPr lang="en-CA"/>
        </a:p>
      </dgm:t>
    </dgm:pt>
    <dgm:pt modelId="{59CD2191-E69E-4605-9FAA-7C8848ED0D69}" type="sibTrans" cxnId="{6D7F826A-C8EC-435D-A62B-0A7114DE8126}">
      <dgm:prSet/>
      <dgm:spPr/>
      <dgm:t>
        <a:bodyPr/>
        <a:lstStyle/>
        <a:p>
          <a:endParaRPr lang="en-CA"/>
        </a:p>
      </dgm:t>
    </dgm:pt>
    <dgm:pt modelId="{68D765BB-B021-435A-B584-972AA8101E54}">
      <dgm:prSet/>
      <dgm:spPr/>
      <dgm:t>
        <a:bodyPr/>
        <a:lstStyle/>
        <a:p>
          <a:r>
            <a:rPr lang="en-US" dirty="0" smtClean="0"/>
            <a:t>Improves the appearance of land from fruit, vegetable and ornamental crops </a:t>
          </a:r>
          <a:r>
            <a:rPr lang="en-US" dirty="0" smtClean="0"/>
            <a:t>grown</a:t>
          </a:r>
          <a:endParaRPr lang="en-CA" dirty="0"/>
        </a:p>
      </dgm:t>
    </dgm:pt>
    <dgm:pt modelId="{E6A53CE6-8989-46F5-B5F4-0615889EDB1D}" type="parTrans" cxnId="{2BCB949C-A6FF-4859-82BB-351C134EDB1F}">
      <dgm:prSet/>
      <dgm:spPr/>
      <dgm:t>
        <a:bodyPr/>
        <a:lstStyle/>
        <a:p>
          <a:endParaRPr lang="en-CA"/>
        </a:p>
      </dgm:t>
    </dgm:pt>
    <dgm:pt modelId="{1049AB2A-CFF2-4DBE-9EBA-C264C25B9235}" type="sibTrans" cxnId="{2BCB949C-A6FF-4859-82BB-351C134EDB1F}">
      <dgm:prSet/>
      <dgm:spPr/>
      <dgm:t>
        <a:bodyPr/>
        <a:lstStyle/>
        <a:p>
          <a:endParaRPr lang="en-CA"/>
        </a:p>
      </dgm:t>
    </dgm:pt>
    <dgm:pt modelId="{22B1C2EF-3AE0-4346-9D75-E30B6D89D495}">
      <dgm:prSet/>
      <dgm:spPr/>
      <dgm:t>
        <a:bodyPr/>
        <a:lstStyle/>
        <a:p>
          <a:r>
            <a:rPr lang="en-CA" dirty="0" smtClean="0"/>
            <a:t>Prevents erosion</a:t>
          </a:r>
          <a:endParaRPr lang="en-CA" dirty="0"/>
        </a:p>
      </dgm:t>
    </dgm:pt>
    <dgm:pt modelId="{3D7B568A-CCE9-40BA-A2BC-E36320EC26CE}" type="parTrans" cxnId="{B24AADD0-0CC9-45A5-B983-8F2118C45DDC}">
      <dgm:prSet/>
      <dgm:spPr/>
      <dgm:t>
        <a:bodyPr/>
        <a:lstStyle/>
        <a:p>
          <a:endParaRPr lang="en-CA"/>
        </a:p>
      </dgm:t>
    </dgm:pt>
    <dgm:pt modelId="{F8DE72D6-24D5-4969-952C-98E8AB7F6D71}" type="sibTrans" cxnId="{B24AADD0-0CC9-45A5-B983-8F2118C45DDC}">
      <dgm:prSet/>
      <dgm:spPr/>
      <dgm:t>
        <a:bodyPr/>
        <a:lstStyle/>
        <a:p>
          <a:endParaRPr lang="en-CA"/>
        </a:p>
      </dgm:t>
    </dgm:pt>
    <dgm:pt modelId="{414DD79F-CDAA-4A57-88D4-0C1BD54B4ABE}">
      <dgm:prSet/>
      <dgm:spPr/>
      <dgm:t>
        <a:bodyPr/>
        <a:lstStyle/>
        <a:p>
          <a:r>
            <a:rPr lang="en-CA" dirty="0" smtClean="0"/>
            <a:t>Provides shade</a:t>
          </a:r>
          <a:endParaRPr lang="en-CA" dirty="0"/>
        </a:p>
      </dgm:t>
    </dgm:pt>
    <dgm:pt modelId="{31E22842-1892-417E-86DE-E48122F7465F}" type="parTrans" cxnId="{A0D8392A-F50D-46FB-ABAD-5C1C42C6831D}">
      <dgm:prSet/>
      <dgm:spPr/>
      <dgm:t>
        <a:bodyPr/>
        <a:lstStyle/>
        <a:p>
          <a:endParaRPr lang="en-CA"/>
        </a:p>
      </dgm:t>
    </dgm:pt>
    <dgm:pt modelId="{89DB0929-E950-4D23-B8EF-DEB3D7A36286}" type="sibTrans" cxnId="{A0D8392A-F50D-46FB-ABAD-5C1C42C6831D}">
      <dgm:prSet/>
      <dgm:spPr/>
      <dgm:t>
        <a:bodyPr/>
        <a:lstStyle/>
        <a:p>
          <a:endParaRPr lang="en-CA"/>
        </a:p>
      </dgm:t>
    </dgm:pt>
    <dgm:pt modelId="{E5B7A02F-6AC9-4AB9-9021-7989D302D02C}">
      <dgm:prSet/>
      <dgm:spPr/>
      <dgm:t>
        <a:bodyPr/>
        <a:lstStyle/>
        <a:p>
          <a:r>
            <a:rPr lang="en-CA" dirty="0" smtClean="0"/>
            <a:t>Nutrition</a:t>
          </a:r>
          <a:endParaRPr lang="en-CA" dirty="0"/>
        </a:p>
      </dgm:t>
    </dgm:pt>
    <dgm:pt modelId="{E9390C68-F93C-41F7-9B52-6F81244105AB}" type="parTrans" cxnId="{95823855-35EE-4578-98E8-DDEDCB2858AE}">
      <dgm:prSet/>
      <dgm:spPr/>
      <dgm:t>
        <a:bodyPr/>
        <a:lstStyle/>
        <a:p>
          <a:endParaRPr lang="en-CA"/>
        </a:p>
      </dgm:t>
    </dgm:pt>
    <dgm:pt modelId="{A92EEF1E-E036-4957-A98B-84132EA4EFF5}" type="sibTrans" cxnId="{95823855-35EE-4578-98E8-DDEDCB2858AE}">
      <dgm:prSet/>
      <dgm:spPr/>
      <dgm:t>
        <a:bodyPr/>
        <a:lstStyle/>
        <a:p>
          <a:endParaRPr lang="en-CA"/>
        </a:p>
      </dgm:t>
    </dgm:pt>
    <dgm:pt modelId="{B7CFF692-6C7E-4B98-8CD2-C7CF10A604E3}" type="pres">
      <dgm:prSet presAssocID="{B7FCB411-B98B-4328-9C7D-DE22BBAC44D5}" presName="Name0" presStyleCnt="0">
        <dgm:presLayoutVars>
          <dgm:dir/>
          <dgm:animLvl val="lvl"/>
          <dgm:resizeHandles val="exact"/>
        </dgm:presLayoutVars>
      </dgm:prSet>
      <dgm:spPr/>
      <dgm:t>
        <a:bodyPr/>
        <a:lstStyle/>
        <a:p>
          <a:endParaRPr lang="en-CA"/>
        </a:p>
      </dgm:t>
    </dgm:pt>
    <dgm:pt modelId="{F597276C-FE41-4979-A176-697165CFCE2E}" type="pres">
      <dgm:prSet presAssocID="{CA9733EC-AC15-4633-ADF1-FC0C90D4F867}" presName="linNode" presStyleCnt="0"/>
      <dgm:spPr/>
    </dgm:pt>
    <dgm:pt modelId="{F490DB2A-B07C-424B-86AC-A61775D98282}" type="pres">
      <dgm:prSet presAssocID="{CA9733EC-AC15-4633-ADF1-FC0C90D4F867}" presName="parentText" presStyleLbl="node1" presStyleIdx="0" presStyleCnt="3">
        <dgm:presLayoutVars>
          <dgm:chMax val="1"/>
          <dgm:bulletEnabled val="1"/>
        </dgm:presLayoutVars>
      </dgm:prSet>
      <dgm:spPr/>
      <dgm:t>
        <a:bodyPr/>
        <a:lstStyle/>
        <a:p>
          <a:endParaRPr lang="en-CA"/>
        </a:p>
      </dgm:t>
    </dgm:pt>
    <dgm:pt modelId="{CE825EA7-C7A2-41D5-B0BF-3FCBB5080479}" type="pres">
      <dgm:prSet presAssocID="{CA9733EC-AC15-4633-ADF1-FC0C90D4F867}" presName="descendantText" presStyleLbl="alignAccFollowNode1" presStyleIdx="0" presStyleCnt="3">
        <dgm:presLayoutVars>
          <dgm:bulletEnabled val="1"/>
        </dgm:presLayoutVars>
      </dgm:prSet>
      <dgm:spPr/>
      <dgm:t>
        <a:bodyPr/>
        <a:lstStyle/>
        <a:p>
          <a:endParaRPr lang="en-CA"/>
        </a:p>
      </dgm:t>
    </dgm:pt>
    <dgm:pt modelId="{D7322F1C-CD3C-48D9-9981-701BD24F4210}" type="pres">
      <dgm:prSet presAssocID="{62393C48-3D45-47F5-9DA0-DCBA6B5F982F}" presName="sp" presStyleCnt="0"/>
      <dgm:spPr/>
    </dgm:pt>
    <dgm:pt modelId="{9F8BFD6C-8155-4D6A-B2FC-90DA99885A5D}" type="pres">
      <dgm:prSet presAssocID="{AFE64F1E-B9A6-4A2A-8DBA-8A8E9AE9C843}" presName="linNode" presStyleCnt="0"/>
      <dgm:spPr/>
    </dgm:pt>
    <dgm:pt modelId="{29D6442F-1927-409F-BD92-DD644087DEB7}" type="pres">
      <dgm:prSet presAssocID="{AFE64F1E-B9A6-4A2A-8DBA-8A8E9AE9C843}" presName="parentText" presStyleLbl="node1" presStyleIdx="1" presStyleCnt="3">
        <dgm:presLayoutVars>
          <dgm:chMax val="1"/>
          <dgm:bulletEnabled val="1"/>
        </dgm:presLayoutVars>
      </dgm:prSet>
      <dgm:spPr/>
      <dgm:t>
        <a:bodyPr/>
        <a:lstStyle/>
        <a:p>
          <a:endParaRPr lang="en-CA"/>
        </a:p>
      </dgm:t>
    </dgm:pt>
    <dgm:pt modelId="{CE060EAE-2BAE-4EAE-82B9-4E309622BD20}" type="pres">
      <dgm:prSet presAssocID="{AFE64F1E-B9A6-4A2A-8DBA-8A8E9AE9C843}" presName="descendantText" presStyleLbl="alignAccFollowNode1" presStyleIdx="1" presStyleCnt="3">
        <dgm:presLayoutVars>
          <dgm:bulletEnabled val="1"/>
        </dgm:presLayoutVars>
      </dgm:prSet>
      <dgm:spPr/>
      <dgm:t>
        <a:bodyPr/>
        <a:lstStyle/>
        <a:p>
          <a:endParaRPr lang="en-CA"/>
        </a:p>
      </dgm:t>
    </dgm:pt>
    <dgm:pt modelId="{3B984711-68B7-491C-8C4F-A785CDC51FBC}" type="pres">
      <dgm:prSet presAssocID="{00C4D74B-3865-4207-BFEC-5A0585351182}" presName="sp" presStyleCnt="0"/>
      <dgm:spPr/>
    </dgm:pt>
    <dgm:pt modelId="{62B148FA-7BF9-42CB-B85B-9314974658CB}" type="pres">
      <dgm:prSet presAssocID="{9BEA65E3-75CF-495A-8619-BE9E5FCF8626}" presName="linNode" presStyleCnt="0"/>
      <dgm:spPr/>
    </dgm:pt>
    <dgm:pt modelId="{36024E57-2144-45BA-9269-C05F1FA50157}" type="pres">
      <dgm:prSet presAssocID="{9BEA65E3-75CF-495A-8619-BE9E5FCF8626}" presName="parentText" presStyleLbl="node1" presStyleIdx="2" presStyleCnt="3" custLinFactNeighborX="-988">
        <dgm:presLayoutVars>
          <dgm:chMax val="1"/>
          <dgm:bulletEnabled val="1"/>
        </dgm:presLayoutVars>
      </dgm:prSet>
      <dgm:spPr/>
      <dgm:t>
        <a:bodyPr/>
        <a:lstStyle/>
        <a:p>
          <a:endParaRPr lang="en-CA"/>
        </a:p>
      </dgm:t>
    </dgm:pt>
    <dgm:pt modelId="{AF86E368-B5DB-423B-9920-89003E19AD7B}" type="pres">
      <dgm:prSet presAssocID="{9BEA65E3-75CF-495A-8619-BE9E5FCF8626}" presName="descendantText" presStyleLbl="alignAccFollowNode1" presStyleIdx="2" presStyleCnt="3">
        <dgm:presLayoutVars>
          <dgm:bulletEnabled val="1"/>
        </dgm:presLayoutVars>
      </dgm:prSet>
      <dgm:spPr/>
      <dgm:t>
        <a:bodyPr/>
        <a:lstStyle/>
        <a:p>
          <a:endParaRPr lang="en-CA"/>
        </a:p>
      </dgm:t>
    </dgm:pt>
  </dgm:ptLst>
  <dgm:cxnLst>
    <dgm:cxn modelId="{2BAC1F97-FC10-46C8-A890-4AE82DEB3D4A}" type="presOf" srcId="{414DD79F-CDAA-4A57-88D4-0C1BD54B4ABE}" destId="{AF86E368-B5DB-423B-9920-89003E19AD7B}" srcOrd="0" destOrd="2" presId="urn:microsoft.com/office/officeart/2005/8/layout/vList5"/>
    <dgm:cxn modelId="{34F98700-E1C5-436B-A780-70668A76D334}" type="presOf" srcId="{22B1C2EF-3AE0-4346-9D75-E30B6D89D495}" destId="{AF86E368-B5DB-423B-9920-89003E19AD7B}" srcOrd="0" destOrd="1" presId="urn:microsoft.com/office/officeart/2005/8/layout/vList5"/>
    <dgm:cxn modelId="{B84B1A1E-7801-4786-887D-D13C82872C22}" type="presOf" srcId="{8BA5CD35-189E-482E-8925-95140C233710}" destId="{CE825EA7-C7A2-41D5-B0BF-3FCBB5080479}" srcOrd="0" destOrd="0" presId="urn:microsoft.com/office/officeart/2005/8/layout/vList5"/>
    <dgm:cxn modelId="{35EA548D-4145-4E0E-8BDA-9F920853146F}" type="presOf" srcId="{006C066F-8E7C-4601-98B8-B15913D1A0DB}" destId="{CE060EAE-2BAE-4EAE-82B9-4E309622BD20}" srcOrd="0" destOrd="0" presId="urn:microsoft.com/office/officeart/2005/8/layout/vList5"/>
    <dgm:cxn modelId="{A1323C92-5111-443D-8B42-A7469C864C27}" srcId="{AFE64F1E-B9A6-4A2A-8DBA-8A8E9AE9C843}" destId="{006C066F-8E7C-4601-98B8-B15913D1A0DB}" srcOrd="0" destOrd="0" parTransId="{9A96DDD2-B1C3-4D33-9685-EF2B02894C17}" sibTransId="{F116D4A0-4708-4518-863A-BBA881A1E69D}"/>
    <dgm:cxn modelId="{1B0470DF-D171-4976-B0A7-C672057DAA35}" type="presOf" srcId="{68D765BB-B021-435A-B584-972AA8101E54}" destId="{CE060EAE-2BAE-4EAE-82B9-4E309622BD20}" srcOrd="0" destOrd="1" presId="urn:microsoft.com/office/officeart/2005/8/layout/vList5"/>
    <dgm:cxn modelId="{3FA67ABC-8FEA-47BB-8033-87539C3307D1}" type="presOf" srcId="{9BEA65E3-75CF-495A-8619-BE9E5FCF8626}" destId="{36024E57-2144-45BA-9269-C05F1FA50157}" srcOrd="0" destOrd="0" presId="urn:microsoft.com/office/officeart/2005/8/layout/vList5"/>
    <dgm:cxn modelId="{7A50D03B-5287-4B35-9835-F070B7C2045B}" srcId="{B7FCB411-B98B-4328-9C7D-DE22BBAC44D5}" destId="{9BEA65E3-75CF-495A-8619-BE9E5FCF8626}" srcOrd="2" destOrd="0" parTransId="{851C777B-3400-4B19-B0A2-405EFAA58BA5}" sibTransId="{6269DE80-325E-4E85-A636-2BA2E4E12EE8}"/>
    <dgm:cxn modelId="{A9D0EA12-51B7-456C-A98A-D168E8BF210E}" type="presOf" srcId="{B7FCB411-B98B-4328-9C7D-DE22BBAC44D5}" destId="{B7CFF692-6C7E-4B98-8CD2-C7CF10A604E3}" srcOrd="0" destOrd="0" presId="urn:microsoft.com/office/officeart/2005/8/layout/vList5"/>
    <dgm:cxn modelId="{BEF44767-0F01-47B4-9873-021BCC493720}" srcId="{9BEA65E3-75CF-495A-8619-BE9E5FCF8626}" destId="{55030D05-3FDC-4D5F-86C4-DA4CBECB3BF7}" srcOrd="0" destOrd="0" parTransId="{EF829B3D-2C48-47FD-8AB1-F348E5675161}" sibTransId="{C8AF1D28-874C-4AFD-B614-48F0AD89E80F}"/>
    <dgm:cxn modelId="{32776DF9-FAC6-48B3-8F00-DF664A051F95}" srcId="{B7FCB411-B98B-4328-9C7D-DE22BBAC44D5}" destId="{CA9733EC-AC15-4633-ADF1-FC0C90D4F867}" srcOrd="0" destOrd="0" parTransId="{1150D56F-03A8-45BA-A248-A7E88074B9D8}" sibTransId="{62393C48-3D45-47F5-9DA0-DCBA6B5F982F}"/>
    <dgm:cxn modelId="{87D428A2-80A4-4FD4-AD75-929C82A028BF}" type="presOf" srcId="{74C4C6E7-7A73-4458-9619-41FD1AB29033}" destId="{CE825EA7-C7A2-41D5-B0BF-3FCBB5080479}" srcOrd="0" destOrd="2" presId="urn:microsoft.com/office/officeart/2005/8/layout/vList5"/>
    <dgm:cxn modelId="{B24AADD0-0CC9-45A5-B983-8F2118C45DDC}" srcId="{9BEA65E3-75CF-495A-8619-BE9E5FCF8626}" destId="{22B1C2EF-3AE0-4346-9D75-E30B6D89D495}" srcOrd="1" destOrd="0" parTransId="{3D7B568A-CCE9-40BA-A2BC-E36320EC26CE}" sibTransId="{F8DE72D6-24D5-4969-952C-98E8AB7F6D71}"/>
    <dgm:cxn modelId="{4B0BAEF1-3AED-4B8E-A757-900C5D3A7FCF}" type="presOf" srcId="{CBB631BD-1339-4198-808E-AE242C5DEDF3}" destId="{CE825EA7-C7A2-41D5-B0BF-3FCBB5080479}" srcOrd="0" destOrd="1" presId="urn:microsoft.com/office/officeart/2005/8/layout/vList5"/>
    <dgm:cxn modelId="{2BCB949C-A6FF-4859-82BB-351C134EDB1F}" srcId="{AFE64F1E-B9A6-4A2A-8DBA-8A8E9AE9C843}" destId="{68D765BB-B021-435A-B584-972AA8101E54}" srcOrd="1" destOrd="0" parTransId="{E6A53CE6-8989-46F5-B5F4-0615889EDB1D}" sibTransId="{1049AB2A-CFF2-4DBE-9EBA-C264C25B9235}"/>
    <dgm:cxn modelId="{D7733D4C-0137-4679-BF2C-ABC4A2481AB1}" srcId="{CA9733EC-AC15-4633-ADF1-FC0C90D4F867}" destId="{CBB631BD-1339-4198-808E-AE242C5DEDF3}" srcOrd="1" destOrd="0" parTransId="{9170BF4C-AA3F-41C4-B0A8-65AB293CA150}" sibTransId="{E5F389F9-C89F-4022-BD20-03F5665A4760}"/>
    <dgm:cxn modelId="{A0D8392A-F50D-46FB-ABAD-5C1C42C6831D}" srcId="{9BEA65E3-75CF-495A-8619-BE9E5FCF8626}" destId="{414DD79F-CDAA-4A57-88D4-0C1BD54B4ABE}" srcOrd="2" destOrd="0" parTransId="{31E22842-1892-417E-86DE-E48122F7465F}" sibTransId="{89DB0929-E950-4D23-B8EF-DEB3D7A36286}"/>
    <dgm:cxn modelId="{05BFBE4A-474E-4901-B65A-CCF63CFF99FA}" type="presOf" srcId="{AFE64F1E-B9A6-4A2A-8DBA-8A8E9AE9C843}" destId="{29D6442F-1927-409F-BD92-DD644087DEB7}" srcOrd="0" destOrd="0" presId="urn:microsoft.com/office/officeart/2005/8/layout/vList5"/>
    <dgm:cxn modelId="{95823855-35EE-4578-98E8-DDEDCB2858AE}" srcId="{9BEA65E3-75CF-495A-8619-BE9E5FCF8626}" destId="{E5B7A02F-6AC9-4AB9-9021-7989D302D02C}" srcOrd="3" destOrd="0" parTransId="{E9390C68-F93C-41F7-9B52-6F81244105AB}" sibTransId="{A92EEF1E-E036-4957-A98B-84132EA4EFF5}"/>
    <dgm:cxn modelId="{49EBB82C-0C4D-4C4C-AE93-79B3B51EA6D9}" type="presOf" srcId="{55030D05-3FDC-4D5F-86C4-DA4CBECB3BF7}" destId="{AF86E368-B5DB-423B-9920-89003E19AD7B}" srcOrd="0" destOrd="0" presId="urn:microsoft.com/office/officeart/2005/8/layout/vList5"/>
    <dgm:cxn modelId="{8DEEEACD-34FE-4933-8D78-10E8C68BCCC2}" srcId="{B7FCB411-B98B-4328-9C7D-DE22BBAC44D5}" destId="{AFE64F1E-B9A6-4A2A-8DBA-8A8E9AE9C843}" srcOrd="1" destOrd="0" parTransId="{1C054632-373F-46AC-A53A-93CA7FB9F1B9}" sibTransId="{00C4D74B-3865-4207-BFEC-5A0585351182}"/>
    <dgm:cxn modelId="{40EAA59B-93B1-42F9-B033-CB0F18F1F0EE}" srcId="{CA9733EC-AC15-4633-ADF1-FC0C90D4F867}" destId="{8BA5CD35-189E-482E-8925-95140C233710}" srcOrd="0" destOrd="0" parTransId="{01AFDF88-2B01-4B43-A602-E8D92C47509C}" sibTransId="{7C523902-C611-43B5-93B6-BCA6780E5292}"/>
    <dgm:cxn modelId="{9178FEEE-FA2A-4095-AAFC-BBDF319A848F}" type="presOf" srcId="{CA9733EC-AC15-4633-ADF1-FC0C90D4F867}" destId="{F490DB2A-B07C-424B-86AC-A61775D98282}" srcOrd="0" destOrd="0" presId="urn:microsoft.com/office/officeart/2005/8/layout/vList5"/>
    <dgm:cxn modelId="{6D7F826A-C8EC-435D-A62B-0A7114DE8126}" srcId="{CA9733EC-AC15-4633-ADF1-FC0C90D4F867}" destId="{74C4C6E7-7A73-4458-9619-41FD1AB29033}" srcOrd="2" destOrd="0" parTransId="{9636215B-5221-476B-9E8A-D7A5E7052543}" sibTransId="{59CD2191-E69E-4605-9FAA-7C8848ED0D69}"/>
    <dgm:cxn modelId="{C774397A-477B-4B3A-92D4-68B2DB35FC8E}" type="presOf" srcId="{E5B7A02F-6AC9-4AB9-9021-7989D302D02C}" destId="{AF86E368-B5DB-423B-9920-89003E19AD7B}" srcOrd="0" destOrd="3" presId="urn:microsoft.com/office/officeart/2005/8/layout/vList5"/>
    <dgm:cxn modelId="{712D65F9-B5B5-498A-A712-02ECA1C4AB34}" type="presParOf" srcId="{B7CFF692-6C7E-4B98-8CD2-C7CF10A604E3}" destId="{F597276C-FE41-4979-A176-697165CFCE2E}" srcOrd="0" destOrd="0" presId="urn:microsoft.com/office/officeart/2005/8/layout/vList5"/>
    <dgm:cxn modelId="{F795B25B-00F8-4975-B3A8-F0C4F5D41FE1}" type="presParOf" srcId="{F597276C-FE41-4979-A176-697165CFCE2E}" destId="{F490DB2A-B07C-424B-86AC-A61775D98282}" srcOrd="0" destOrd="0" presId="urn:microsoft.com/office/officeart/2005/8/layout/vList5"/>
    <dgm:cxn modelId="{83E8E8C4-0CB1-42D5-BDD9-255F09C32B84}" type="presParOf" srcId="{F597276C-FE41-4979-A176-697165CFCE2E}" destId="{CE825EA7-C7A2-41D5-B0BF-3FCBB5080479}" srcOrd="1" destOrd="0" presId="urn:microsoft.com/office/officeart/2005/8/layout/vList5"/>
    <dgm:cxn modelId="{8F431E78-48D4-428F-9E4A-32AB6BA925FD}" type="presParOf" srcId="{B7CFF692-6C7E-4B98-8CD2-C7CF10A604E3}" destId="{D7322F1C-CD3C-48D9-9981-701BD24F4210}" srcOrd="1" destOrd="0" presId="urn:microsoft.com/office/officeart/2005/8/layout/vList5"/>
    <dgm:cxn modelId="{41FB115B-0488-45D3-BDDA-39867FF410C1}" type="presParOf" srcId="{B7CFF692-6C7E-4B98-8CD2-C7CF10A604E3}" destId="{9F8BFD6C-8155-4D6A-B2FC-90DA99885A5D}" srcOrd="2" destOrd="0" presId="urn:microsoft.com/office/officeart/2005/8/layout/vList5"/>
    <dgm:cxn modelId="{974D76EF-0A84-4435-B778-F17928E46712}" type="presParOf" srcId="{9F8BFD6C-8155-4D6A-B2FC-90DA99885A5D}" destId="{29D6442F-1927-409F-BD92-DD644087DEB7}" srcOrd="0" destOrd="0" presId="urn:microsoft.com/office/officeart/2005/8/layout/vList5"/>
    <dgm:cxn modelId="{925114EF-2888-4142-85F5-37BE7874005E}" type="presParOf" srcId="{9F8BFD6C-8155-4D6A-B2FC-90DA99885A5D}" destId="{CE060EAE-2BAE-4EAE-82B9-4E309622BD20}" srcOrd="1" destOrd="0" presId="urn:microsoft.com/office/officeart/2005/8/layout/vList5"/>
    <dgm:cxn modelId="{F4995C3C-3276-47E6-BCDD-0C814951842E}" type="presParOf" srcId="{B7CFF692-6C7E-4B98-8CD2-C7CF10A604E3}" destId="{3B984711-68B7-491C-8C4F-A785CDC51FBC}" srcOrd="3" destOrd="0" presId="urn:microsoft.com/office/officeart/2005/8/layout/vList5"/>
    <dgm:cxn modelId="{B7BE44F3-2925-460E-8E6E-D85C3E6FE353}" type="presParOf" srcId="{B7CFF692-6C7E-4B98-8CD2-C7CF10A604E3}" destId="{62B148FA-7BF9-42CB-B85B-9314974658CB}" srcOrd="4" destOrd="0" presId="urn:microsoft.com/office/officeart/2005/8/layout/vList5"/>
    <dgm:cxn modelId="{EACDF80A-2D0B-4E3C-9D82-70EABBAE335C}" type="presParOf" srcId="{62B148FA-7BF9-42CB-B85B-9314974658CB}" destId="{36024E57-2144-45BA-9269-C05F1FA50157}" srcOrd="0" destOrd="0" presId="urn:microsoft.com/office/officeart/2005/8/layout/vList5"/>
    <dgm:cxn modelId="{954735A8-3784-497E-88BF-128572A59987}" type="presParOf" srcId="{62B148FA-7BF9-42CB-B85B-9314974658CB}" destId="{AF86E368-B5DB-423B-9920-89003E19AD7B}"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25EA7-C7A2-41D5-B0BF-3FCBB5080479}">
      <dsp:nvSpPr>
        <dsp:cNvPr id="0" name=""/>
        <dsp:cNvSpPr/>
      </dsp:nvSpPr>
      <dsp:spPr>
        <a:xfrm rot="5400000">
          <a:off x="4802041" y="-1820475"/>
          <a:ext cx="1121829" cy="5047488"/>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63500" dist="25400" dir="5400000" rotWithShape="0">
            <a:srgbClr val="000000">
              <a:alpha val="43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ea typeface="Calibri"/>
              <a:cs typeface="Times New Roman"/>
            </a:rPr>
            <a:t>Provides jobs</a:t>
          </a:r>
          <a:endParaRPr lang="en-CA" sz="1600" kern="1200" dirty="0"/>
        </a:p>
        <a:p>
          <a:pPr marL="171450" lvl="1" indent="-171450" algn="l" defTabSz="711200">
            <a:lnSpc>
              <a:spcPct val="90000"/>
            </a:lnSpc>
            <a:spcBef>
              <a:spcPct val="0"/>
            </a:spcBef>
            <a:spcAft>
              <a:spcPct val="15000"/>
            </a:spcAft>
            <a:buChar char="••"/>
          </a:pPr>
          <a:r>
            <a:rPr lang="en-US" sz="1600" kern="1200" smtClean="0">
              <a:ea typeface="Calibri"/>
              <a:cs typeface="Times New Roman"/>
            </a:rPr>
            <a:t>Produces food (fruits, vegetables, nuts)</a:t>
          </a:r>
          <a:endParaRPr lang="en-CA" sz="1600" kern="1200" dirty="0">
            <a:ea typeface="Calibri"/>
            <a:cs typeface="Times New Roman"/>
          </a:endParaRPr>
        </a:p>
        <a:p>
          <a:pPr marL="171450" lvl="1" indent="-171450" algn="l" defTabSz="711200">
            <a:lnSpc>
              <a:spcPct val="90000"/>
            </a:lnSpc>
            <a:spcBef>
              <a:spcPct val="0"/>
            </a:spcBef>
            <a:spcAft>
              <a:spcPct val="15000"/>
            </a:spcAft>
            <a:buChar char="••"/>
          </a:pPr>
          <a:r>
            <a:rPr lang="en-US" sz="1600" kern="1200" dirty="0" smtClean="0">
              <a:ea typeface="Calibri"/>
              <a:cs typeface="Times New Roman"/>
            </a:rPr>
            <a:t>Increases value of homes through landscaping</a:t>
          </a:r>
          <a:endParaRPr lang="en-CA" sz="1600" kern="1200" dirty="0">
            <a:ea typeface="Calibri"/>
            <a:cs typeface="Times New Roman"/>
          </a:endParaRPr>
        </a:p>
      </dsp:txBody>
      <dsp:txXfrm rot="-5400000">
        <a:off x="2839212" y="197117"/>
        <a:ext cx="4992725" cy="1012303"/>
      </dsp:txXfrm>
    </dsp:sp>
    <dsp:sp modelId="{F490DB2A-B07C-424B-86AC-A61775D98282}">
      <dsp:nvSpPr>
        <dsp:cNvPr id="0" name=""/>
        <dsp:cNvSpPr/>
      </dsp:nvSpPr>
      <dsp:spPr>
        <a:xfrm>
          <a:off x="0" y="2124"/>
          <a:ext cx="2839212" cy="1402286"/>
        </a:xfrm>
        <a:prstGeom prst="roundRect">
          <a:avLst/>
        </a:prstGeom>
        <a:gradFill rotWithShape="0">
          <a:gsLst>
            <a:gs pos="0">
              <a:schemeClr val="accent2">
                <a:hueOff val="0"/>
                <a:satOff val="0"/>
                <a:lumOff val="0"/>
                <a:alphaOff val="0"/>
                <a:shade val="15000"/>
                <a:satMod val="180000"/>
              </a:schemeClr>
            </a:gs>
            <a:gs pos="50000">
              <a:schemeClr val="accent2">
                <a:hueOff val="0"/>
                <a:satOff val="0"/>
                <a:lumOff val="0"/>
                <a:alphaOff val="0"/>
                <a:shade val="45000"/>
                <a:satMod val="170000"/>
              </a:schemeClr>
            </a:gs>
            <a:gs pos="70000">
              <a:schemeClr val="accent2">
                <a:hueOff val="0"/>
                <a:satOff val="0"/>
                <a:lumOff val="0"/>
                <a:alphaOff val="0"/>
                <a:tint val="99000"/>
                <a:shade val="65000"/>
                <a:satMod val="155000"/>
              </a:schemeClr>
            </a:gs>
            <a:gs pos="100000">
              <a:schemeClr val="accent2">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b="1" kern="1200" dirty="0" smtClean="0">
              <a:ea typeface="Calibri"/>
              <a:cs typeface="Times New Roman"/>
            </a:rPr>
            <a:t>Economic</a:t>
          </a:r>
          <a:endParaRPr lang="en-CA" sz="2400" kern="1200" dirty="0"/>
        </a:p>
      </dsp:txBody>
      <dsp:txXfrm>
        <a:off x="68454" y="70578"/>
        <a:ext cx="2702304" cy="1265378"/>
      </dsp:txXfrm>
    </dsp:sp>
    <dsp:sp modelId="{CE060EAE-2BAE-4EAE-82B9-4E309622BD20}">
      <dsp:nvSpPr>
        <dsp:cNvPr id="0" name=""/>
        <dsp:cNvSpPr/>
      </dsp:nvSpPr>
      <dsp:spPr>
        <a:xfrm rot="5400000">
          <a:off x="4802041" y="-348075"/>
          <a:ext cx="1121829" cy="5047488"/>
        </a:xfrm>
        <a:prstGeom prst="round2SameRect">
          <a:avLst/>
        </a:prstGeom>
        <a:solidFill>
          <a:schemeClr val="accent2">
            <a:tint val="40000"/>
            <a:alpha val="90000"/>
            <a:hueOff val="2218305"/>
            <a:satOff val="7002"/>
            <a:lumOff val="146"/>
            <a:alphaOff val="0"/>
          </a:schemeClr>
        </a:solidFill>
        <a:ln w="9525" cap="flat" cmpd="sng" algn="ctr">
          <a:solidFill>
            <a:schemeClr val="accent2">
              <a:tint val="40000"/>
              <a:alpha val="90000"/>
              <a:hueOff val="2218305"/>
              <a:satOff val="7002"/>
              <a:lumOff val="146"/>
              <a:alphaOff val="0"/>
            </a:schemeClr>
          </a:solidFill>
          <a:prstDash val="solid"/>
        </a:ln>
        <a:effectLst>
          <a:outerShdw blurRad="63500" dist="25400" dir="5400000" rotWithShape="0">
            <a:srgbClr val="000000">
              <a:alpha val="43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Improves the appearance of homes and buildings through landscaping</a:t>
          </a:r>
          <a:endParaRPr lang="en-CA" sz="1600" kern="1200" dirty="0"/>
        </a:p>
        <a:p>
          <a:pPr marL="171450" lvl="1" indent="-171450" algn="l" defTabSz="711200">
            <a:lnSpc>
              <a:spcPct val="90000"/>
            </a:lnSpc>
            <a:spcBef>
              <a:spcPct val="0"/>
            </a:spcBef>
            <a:spcAft>
              <a:spcPct val="15000"/>
            </a:spcAft>
            <a:buChar char="••"/>
          </a:pPr>
          <a:r>
            <a:rPr lang="en-US" sz="1600" kern="1200" dirty="0" smtClean="0"/>
            <a:t>Improves the appearance of land from fruit, vegetable and ornamental crops </a:t>
          </a:r>
          <a:r>
            <a:rPr lang="en-US" sz="1600" kern="1200" dirty="0" smtClean="0"/>
            <a:t>grown</a:t>
          </a:r>
          <a:endParaRPr lang="en-CA" sz="1600" kern="1200" dirty="0"/>
        </a:p>
      </dsp:txBody>
      <dsp:txXfrm rot="-5400000">
        <a:off x="2839212" y="1669517"/>
        <a:ext cx="4992725" cy="1012303"/>
      </dsp:txXfrm>
    </dsp:sp>
    <dsp:sp modelId="{29D6442F-1927-409F-BD92-DD644087DEB7}">
      <dsp:nvSpPr>
        <dsp:cNvPr id="0" name=""/>
        <dsp:cNvSpPr/>
      </dsp:nvSpPr>
      <dsp:spPr>
        <a:xfrm>
          <a:off x="0" y="1474525"/>
          <a:ext cx="2839212" cy="1402286"/>
        </a:xfrm>
        <a:prstGeom prst="roundRect">
          <a:avLst/>
        </a:prstGeom>
        <a:gradFill rotWithShape="0">
          <a:gsLst>
            <a:gs pos="0">
              <a:schemeClr val="accent2">
                <a:hueOff val="2182939"/>
                <a:satOff val="7734"/>
                <a:lumOff val="294"/>
                <a:alphaOff val="0"/>
                <a:shade val="15000"/>
                <a:satMod val="180000"/>
              </a:schemeClr>
            </a:gs>
            <a:gs pos="50000">
              <a:schemeClr val="accent2">
                <a:hueOff val="2182939"/>
                <a:satOff val="7734"/>
                <a:lumOff val="294"/>
                <a:alphaOff val="0"/>
                <a:shade val="45000"/>
                <a:satMod val="170000"/>
              </a:schemeClr>
            </a:gs>
            <a:gs pos="70000">
              <a:schemeClr val="accent2">
                <a:hueOff val="2182939"/>
                <a:satOff val="7734"/>
                <a:lumOff val="294"/>
                <a:alphaOff val="0"/>
                <a:tint val="99000"/>
                <a:shade val="65000"/>
                <a:satMod val="155000"/>
              </a:schemeClr>
            </a:gs>
            <a:gs pos="100000">
              <a:schemeClr val="accent2">
                <a:hueOff val="2182939"/>
                <a:satOff val="7734"/>
                <a:lumOff val="294"/>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endParaRPr lang="en-CA" sz="2400" b="1" kern="1200" dirty="0" smtClean="0"/>
        </a:p>
        <a:p>
          <a:pPr lvl="0" algn="ctr" defTabSz="1066800">
            <a:lnSpc>
              <a:spcPct val="90000"/>
            </a:lnSpc>
            <a:spcBef>
              <a:spcPct val="0"/>
            </a:spcBef>
            <a:spcAft>
              <a:spcPct val="35000"/>
            </a:spcAft>
          </a:pPr>
          <a:r>
            <a:rPr lang="en-CA" sz="2400" b="1" kern="1200" dirty="0" smtClean="0"/>
            <a:t>Aesthetic</a:t>
          </a:r>
        </a:p>
        <a:p>
          <a:pPr lvl="0" algn="ctr" defTabSz="1066800">
            <a:lnSpc>
              <a:spcPct val="90000"/>
            </a:lnSpc>
            <a:spcBef>
              <a:spcPct val="0"/>
            </a:spcBef>
            <a:spcAft>
              <a:spcPct val="35000"/>
            </a:spcAft>
          </a:pPr>
          <a:endParaRPr lang="en-CA" sz="2400" kern="1200" dirty="0"/>
        </a:p>
      </dsp:txBody>
      <dsp:txXfrm>
        <a:off x="68454" y="1542979"/>
        <a:ext cx="2702304" cy="1265378"/>
      </dsp:txXfrm>
    </dsp:sp>
    <dsp:sp modelId="{AF86E368-B5DB-423B-9920-89003E19AD7B}">
      <dsp:nvSpPr>
        <dsp:cNvPr id="0" name=""/>
        <dsp:cNvSpPr/>
      </dsp:nvSpPr>
      <dsp:spPr>
        <a:xfrm rot="5400000">
          <a:off x="4802041" y="1124325"/>
          <a:ext cx="1121829" cy="5047488"/>
        </a:xfrm>
        <a:prstGeom prst="round2SameRect">
          <a:avLst/>
        </a:prstGeom>
        <a:solidFill>
          <a:schemeClr val="accent2">
            <a:tint val="40000"/>
            <a:alpha val="90000"/>
            <a:hueOff val="4436610"/>
            <a:satOff val="14005"/>
            <a:lumOff val="291"/>
            <a:alphaOff val="0"/>
          </a:schemeClr>
        </a:solidFill>
        <a:ln w="9525" cap="flat" cmpd="sng" algn="ctr">
          <a:solidFill>
            <a:schemeClr val="accent2">
              <a:tint val="40000"/>
              <a:alpha val="90000"/>
              <a:hueOff val="4436610"/>
              <a:satOff val="14005"/>
              <a:lumOff val="291"/>
              <a:alphaOff val="0"/>
            </a:schemeClr>
          </a:solidFill>
          <a:prstDash val="solid"/>
        </a:ln>
        <a:effectLst>
          <a:outerShdw blurRad="63500" dist="25400" dir="5400000" rotWithShape="0">
            <a:srgbClr val="000000">
              <a:alpha val="43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CA" sz="1600" kern="1200" dirty="0" smtClean="0"/>
            <a:t>Cleans air</a:t>
          </a:r>
          <a:endParaRPr lang="en-CA" sz="1600" kern="1200" dirty="0"/>
        </a:p>
        <a:p>
          <a:pPr marL="171450" lvl="1" indent="-171450" algn="l" defTabSz="711200">
            <a:lnSpc>
              <a:spcPct val="90000"/>
            </a:lnSpc>
            <a:spcBef>
              <a:spcPct val="0"/>
            </a:spcBef>
            <a:spcAft>
              <a:spcPct val="15000"/>
            </a:spcAft>
            <a:buChar char="••"/>
          </a:pPr>
          <a:r>
            <a:rPr lang="en-CA" sz="1600" kern="1200" dirty="0" smtClean="0"/>
            <a:t>Prevents erosion</a:t>
          </a:r>
          <a:endParaRPr lang="en-CA" sz="1600" kern="1200" dirty="0"/>
        </a:p>
        <a:p>
          <a:pPr marL="171450" lvl="1" indent="-171450" algn="l" defTabSz="711200">
            <a:lnSpc>
              <a:spcPct val="90000"/>
            </a:lnSpc>
            <a:spcBef>
              <a:spcPct val="0"/>
            </a:spcBef>
            <a:spcAft>
              <a:spcPct val="15000"/>
            </a:spcAft>
            <a:buChar char="••"/>
          </a:pPr>
          <a:r>
            <a:rPr lang="en-CA" sz="1600" kern="1200" dirty="0" smtClean="0"/>
            <a:t>Provides shade</a:t>
          </a:r>
          <a:endParaRPr lang="en-CA" sz="1600" kern="1200" dirty="0"/>
        </a:p>
        <a:p>
          <a:pPr marL="171450" lvl="1" indent="-171450" algn="l" defTabSz="711200">
            <a:lnSpc>
              <a:spcPct val="90000"/>
            </a:lnSpc>
            <a:spcBef>
              <a:spcPct val="0"/>
            </a:spcBef>
            <a:spcAft>
              <a:spcPct val="15000"/>
            </a:spcAft>
            <a:buChar char="••"/>
          </a:pPr>
          <a:r>
            <a:rPr lang="en-CA" sz="1600" kern="1200" dirty="0" smtClean="0"/>
            <a:t>Nutrition</a:t>
          </a:r>
          <a:endParaRPr lang="en-CA" sz="1600" kern="1200" dirty="0"/>
        </a:p>
      </dsp:txBody>
      <dsp:txXfrm rot="-5400000">
        <a:off x="2839212" y="3141918"/>
        <a:ext cx="4992725" cy="1012303"/>
      </dsp:txXfrm>
    </dsp:sp>
    <dsp:sp modelId="{36024E57-2144-45BA-9269-C05F1FA50157}">
      <dsp:nvSpPr>
        <dsp:cNvPr id="0" name=""/>
        <dsp:cNvSpPr/>
      </dsp:nvSpPr>
      <dsp:spPr>
        <a:xfrm>
          <a:off x="0" y="2946926"/>
          <a:ext cx="2839212" cy="1402286"/>
        </a:xfrm>
        <a:prstGeom prst="roundRect">
          <a:avLst/>
        </a:prstGeom>
        <a:gradFill rotWithShape="0">
          <a:gsLst>
            <a:gs pos="0">
              <a:schemeClr val="accent2">
                <a:hueOff val="4365879"/>
                <a:satOff val="15469"/>
                <a:lumOff val="588"/>
                <a:alphaOff val="0"/>
                <a:shade val="15000"/>
                <a:satMod val="180000"/>
              </a:schemeClr>
            </a:gs>
            <a:gs pos="50000">
              <a:schemeClr val="accent2">
                <a:hueOff val="4365879"/>
                <a:satOff val="15469"/>
                <a:lumOff val="588"/>
                <a:alphaOff val="0"/>
                <a:shade val="45000"/>
                <a:satMod val="170000"/>
              </a:schemeClr>
            </a:gs>
            <a:gs pos="70000">
              <a:schemeClr val="accent2">
                <a:hueOff val="4365879"/>
                <a:satOff val="15469"/>
                <a:lumOff val="588"/>
                <a:alphaOff val="0"/>
                <a:tint val="99000"/>
                <a:shade val="65000"/>
                <a:satMod val="155000"/>
              </a:schemeClr>
            </a:gs>
            <a:gs pos="100000">
              <a:schemeClr val="accent2">
                <a:hueOff val="4365879"/>
                <a:satOff val="15469"/>
                <a:lumOff val="588"/>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CA" sz="2400" b="1" kern="1200" dirty="0" smtClean="0"/>
            <a:t>Environmental</a:t>
          </a:r>
          <a:endParaRPr lang="en-CA" sz="2400" b="1" kern="1200" dirty="0"/>
        </a:p>
      </dsp:txBody>
      <dsp:txXfrm>
        <a:off x="68454" y="3015380"/>
        <a:ext cx="2702304" cy="126537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D2CF7E20-93A5-49FD-9D70-227EA608F094}" type="datetimeFigureOut">
              <a:rPr lang="en-CA" smtClean="0"/>
              <a:t>2020-12-08</a:t>
            </a:fld>
            <a:endParaRPr lang="en-CA"/>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5B08E600-A668-444F-89F6-C15C1B1EB1C0}" type="slidenum">
              <a:rPr lang="en-CA" smtClean="0"/>
              <a:t>‹#›</a:t>
            </a:fld>
            <a:endParaRPr lang="en-CA"/>
          </a:p>
        </p:txBody>
      </p:sp>
    </p:spTree>
    <p:extLst>
      <p:ext uri="{BB962C8B-B14F-4D97-AF65-F5344CB8AC3E}">
        <p14:creationId xmlns:p14="http://schemas.microsoft.com/office/powerpoint/2010/main" val="2059738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566dd86af4_1_5:notes"/>
          <p:cNvSpPr>
            <a:spLocks noGrp="1" noRot="1" noChangeAspect="1"/>
          </p:cNvSpPr>
          <p:nvPr>
            <p:ph type="sldImg" idx="2"/>
          </p:nvPr>
        </p:nvSpPr>
        <p:spPr>
          <a:xfrm>
            <a:off x="1246188" y="715963"/>
            <a:ext cx="4770437" cy="35798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566dd86af4_1_5:notes"/>
          <p:cNvSpPr txBox="1">
            <a:spLocks noGrp="1"/>
          </p:cNvSpPr>
          <p:nvPr>
            <p:ph type="body" idx="1"/>
          </p:nvPr>
        </p:nvSpPr>
        <p:spPr>
          <a:xfrm>
            <a:off x="726031" y="4533852"/>
            <a:ext cx="5808246" cy="4295228"/>
          </a:xfrm>
          <a:prstGeom prst="rect">
            <a:avLst/>
          </a:prstGeom>
        </p:spPr>
        <p:txBody>
          <a:bodyPr spcFirstLastPara="1" wrap="square" lIns="95645" tIns="95645" rIns="95645" bIns="95645" anchor="t" anchorCtr="0">
            <a:noAutofit/>
          </a:bodyPr>
          <a:lstStyle/>
          <a:p>
            <a:r>
              <a:rPr lang="en"/>
              <a:t>We just talked about what the profession does and what positive changes you can make by working in this field as well as highlighting just 3 of the millions of projects completed by Landscape Horticulture Professionals!</a:t>
            </a:r>
            <a:endParaRPr/>
          </a:p>
          <a:p>
            <a:endParaRPr/>
          </a:p>
          <a:p>
            <a:r>
              <a:rPr lang="en"/>
              <a:t>Now I want to share with you what we call the “perfect storm”: an amazing opportunity that you can all take advantage of!</a:t>
            </a:r>
            <a:endParaRPr/>
          </a:p>
          <a:p>
            <a:endParaRPr/>
          </a:p>
          <a:p>
            <a:r>
              <a:rPr lang="en"/>
              <a:t>Because of growing concerns for climate change and the need and desire to improve and maintain the green infrastructure around us to mitigate the effects of climate change we are faced with career opportunities for those passionate to pursue them! </a:t>
            </a:r>
            <a:endParaRPr/>
          </a:p>
        </p:txBody>
      </p:sp>
    </p:spTree>
    <p:extLst>
      <p:ext uri="{BB962C8B-B14F-4D97-AF65-F5344CB8AC3E}">
        <p14:creationId xmlns:p14="http://schemas.microsoft.com/office/powerpoint/2010/main" val="3423460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7DDF27-D10D-4200-AC2F-087994439E3C}" type="slidenum">
              <a:rPr lang="en-US" smtClean="0"/>
              <a:t>19</a:t>
            </a:fld>
            <a:endParaRPr lang="en-US"/>
          </a:p>
        </p:txBody>
      </p:sp>
    </p:spTree>
    <p:extLst>
      <p:ext uri="{BB962C8B-B14F-4D97-AF65-F5344CB8AC3E}">
        <p14:creationId xmlns:p14="http://schemas.microsoft.com/office/powerpoint/2010/main" val="564138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B4D926BC-8E78-4CCF-A7B2-8DF8460C404D}" type="datetime1">
              <a:rPr lang="en-US" smtClean="0"/>
              <a:pPr/>
              <a:t>12/8/2020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372853-67FE-4B33-8352-7E4108629A36}" type="datetime1">
              <a:rPr lang="en-US" smtClean="0"/>
              <a:pPr/>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8F43FD-ABDB-43CF-A014-C9419E2A3211}" type="datetime1">
              <a:rPr lang="en-US" smtClean="0"/>
              <a:pPr/>
              <a:t>12/8/2020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43202" y="2418285"/>
            <a:ext cx="6133945" cy="1752600"/>
          </a:xfrm>
        </p:spPr>
        <p:txBody>
          <a:bodyPr>
            <a:normAutofit/>
          </a:bodyPr>
          <a:lstStyle>
            <a:lvl1pPr marL="0" indent="0" algn="l">
              <a:buNone/>
              <a:defRPr sz="2800" b="1">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smtClean="0"/>
              <a:t>Click to edit Master subtitle style</a:t>
            </a:r>
            <a:endParaRPr lang="en-US" dirty="0"/>
          </a:p>
        </p:txBody>
      </p:sp>
    </p:spTree>
    <p:extLst>
      <p:ext uri="{BB962C8B-B14F-4D97-AF65-F5344CB8AC3E}">
        <p14:creationId xmlns:p14="http://schemas.microsoft.com/office/powerpoint/2010/main" val="209814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3250A7-F2AC-4A3A-BAC6-4433188AF404}" type="datetime1">
              <a:rPr lang="en-US" smtClean="0"/>
              <a:pPr/>
              <a:t>12/8/2020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5" name="Title 94"/>
          <p:cNvSpPr>
            <a:spLocks noGrp="1"/>
          </p:cNvSpPr>
          <p:nvPr>
            <p:ph type="title"/>
          </p:nvPr>
        </p:nvSpPr>
        <p:spPr>
          <a:xfrm>
            <a:off x="457200" y="4463568"/>
            <a:ext cx="8305800" cy="1143000"/>
          </a:xfrm>
        </p:spPr>
        <p:txBody>
          <a:bodyPr/>
          <a:lstStyle/>
          <a:p>
            <a:r>
              <a:rPr lang="en-US" smtClean="0"/>
              <a:t>Click to edit Master title style</a:t>
            </a:r>
            <a:endParaRPr lang="en-US"/>
          </a:p>
        </p:txBody>
      </p:sp>
      <p:sp>
        <p:nvSpPr>
          <p:cNvPr id="2" name="Date Placeholder 1"/>
          <p:cNvSpPr>
            <a:spLocks noGrp="1"/>
          </p:cNvSpPr>
          <p:nvPr>
            <p:ph type="dt" sz="half" idx="10"/>
          </p:nvPr>
        </p:nvSpPr>
        <p:spPr/>
        <p:txBody>
          <a:bodyPr/>
          <a:lstStyle/>
          <a:p>
            <a:fld id="{E48785BE-30D6-45E9-9828-9A90A2D6DF6D}" type="datetime1">
              <a:rPr lang="en-US" smtClean="0"/>
              <a:pPr/>
              <a:t>12/8/2020</a:t>
            </a:fld>
            <a:endParaRPr lang="en-US" dirty="0"/>
          </a:p>
        </p:txBody>
      </p:sp>
      <p:sp>
        <p:nvSpPr>
          <p:cNvPr id="91" name="Footer Placeholder 90"/>
          <p:cNvSpPr>
            <a:spLocks noGrp="1"/>
          </p:cNvSpPr>
          <p:nvPr>
            <p:ph type="ftr" sz="quarter" idx="11"/>
          </p:nvPr>
        </p:nvSpPr>
        <p:spPr/>
        <p:txBody>
          <a:bodyPr/>
          <a:lstStyle/>
          <a:p>
            <a:endParaRPr lang="en-US" dirty="0"/>
          </a:p>
        </p:txBody>
      </p:sp>
      <p:sp>
        <p:nvSpPr>
          <p:cNvPr id="92" name="Slide Number Placeholder 91"/>
          <p:cNvSpPr>
            <a:spLocks noGrp="1"/>
          </p:cNvSpPr>
          <p:nvPr>
            <p:ph type="sldNum" sz="quarter" idx="12"/>
          </p:nvPr>
        </p:nvSpPr>
        <p:spPr/>
        <p:txBody>
          <a:bodyPr/>
          <a:lstStyle/>
          <a:p>
            <a:fld id="{FA84A37A-AFC2-4A01-80A1-FC20F2C0D5BB}"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F603B8-852C-4305-A8B5-259A7A1815FE}" type="datetime1">
              <a:rPr lang="en-US" smtClean="0"/>
              <a:pPr/>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3025EA-66B7-4B75-BC7E-E841861BC2EE}" type="datetime1">
              <a:rPr lang="en-US" smtClean="0"/>
              <a:pPr/>
              <a:t>12/8/2020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0C081B-7565-4E7A-9F9F-F1076E2DDB85}" type="datetime1">
              <a:rPr lang="en-US" smtClean="0"/>
              <a:pPr/>
              <a:t>12/8/2020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00E28A-3A4F-4E6B-B567-EC8C4C5EF7EB}" type="datetime1">
              <a:rPr lang="en-US" smtClean="0"/>
              <a:pPr/>
              <a:t>12/8/2020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C6F08A9-3E88-45E3-A460-6C4313B1A85D}" type="datetime1">
              <a:rPr lang="en-US" smtClean="0"/>
              <a:pPr/>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fld id="{B121CF1C-1A92-4FD7-820B-88967322F7A9}" type="datetime1">
              <a:rPr lang="en-US" smtClean="0"/>
              <a:pPr/>
              <a:t>12/8/2020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E48785BE-30D6-45E9-9828-9A90A2D6DF6D}" type="datetime1">
              <a:rPr lang="en-US" smtClean="0"/>
              <a:pPr/>
              <a:t>12/8/2020</a:t>
            </a:fld>
            <a:endParaRPr lang="en-US" dirty="0"/>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FA84A37A-AFC2-4A01-80A1-FC20F2C0D5BB}"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Lst>
  <p:hf sldNum="0" hdr="0" ftr="0" dt="0"/>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18" Type="http://schemas.openxmlformats.org/officeDocument/2006/relationships/image" Target="../media/image21.jpeg"/><Relationship Id="rId3" Type="http://schemas.openxmlformats.org/officeDocument/2006/relationships/image" Target="../media/image7.jpeg"/><Relationship Id="rId21" Type="http://schemas.openxmlformats.org/officeDocument/2006/relationships/image" Target="../media/image24.jpeg"/><Relationship Id="rId7" Type="http://schemas.openxmlformats.org/officeDocument/2006/relationships/image" Target="../media/image11.jpeg"/><Relationship Id="rId12" Type="http://schemas.openxmlformats.org/officeDocument/2006/relationships/image" Target="../media/image16.jpeg"/><Relationship Id="rId17" Type="http://schemas.openxmlformats.org/officeDocument/2006/relationships/image" Target="../media/image20.jpeg"/><Relationship Id="rId25" Type="http://schemas.openxmlformats.org/officeDocument/2006/relationships/image" Target="../media/image28.png"/><Relationship Id="rId2" Type="http://schemas.openxmlformats.org/officeDocument/2006/relationships/notesSlide" Target="../notesSlides/notesSlide1.xml"/><Relationship Id="rId16" Type="http://schemas.microsoft.com/office/2007/relationships/hdphoto" Target="../media/hdphoto1.wdp"/><Relationship Id="rId20"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15.jpeg"/><Relationship Id="rId24" Type="http://schemas.openxmlformats.org/officeDocument/2006/relationships/image" Target="../media/image27.png"/><Relationship Id="rId5" Type="http://schemas.openxmlformats.org/officeDocument/2006/relationships/image" Target="../media/image9.jpeg"/><Relationship Id="rId15" Type="http://schemas.openxmlformats.org/officeDocument/2006/relationships/image" Target="../media/image19.png"/><Relationship Id="rId23" Type="http://schemas.openxmlformats.org/officeDocument/2006/relationships/image" Target="../media/image26.png"/><Relationship Id="rId10" Type="http://schemas.openxmlformats.org/officeDocument/2006/relationships/image" Target="../media/image14.jpeg"/><Relationship Id="rId19" Type="http://schemas.openxmlformats.org/officeDocument/2006/relationships/image" Target="../media/image22.jpe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8.jpeg"/><Relationship Id="rId22"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hyperlink" Target="https://www.algonquincollege.com/mediaanddesign/program/horticultural-industries/" TargetMode="External"/><Relationship Id="rId2" Type="http://schemas.openxmlformats.org/officeDocument/2006/relationships/hyperlink" Target="https://www.ymcaywca.ca/employment-immigrant-services/services-for-job-seekers/pre-apprenticeship-horticulture-training-program/" TargetMode="External"/><Relationship Id="rId1" Type="http://schemas.openxmlformats.org/officeDocument/2006/relationships/slideLayout" Target="../slideLayouts/slideLayout8.xml"/><Relationship Id="rId5" Type="http://schemas.openxmlformats.org/officeDocument/2006/relationships/hyperlink" Target="https://www.algonquincollege.com/pembroke/program/forestry-technician/" TargetMode="External"/><Relationship Id="rId4" Type="http://schemas.openxmlformats.org/officeDocument/2006/relationships/hyperlink" Target="https://www.algonquincollege.com/mediaanddesign/program/horticultural-technician/"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mailto:daniela.renderos@ymcaywca.ca"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mailto:angela.firman@ymcaywca.ca" TargetMode="External"/></Relationships>
</file>

<file path=ppt/slides/_rels/slide2.xml.rels><?xml version="1.0" encoding="UTF-8" standalone="yes"?>
<Relationships xmlns="http://schemas.openxmlformats.org/package/2006/relationships"><Relationship Id="rId2" Type="http://schemas.openxmlformats.org/officeDocument/2006/relationships/hyperlink" Target="https://www.senecahs.org/pages/uploaded_files/Introduction%20to%20Horticulture.pdf"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britannica.com/science/floriculture"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gardeningknowhow.com/edible/vegetables/vgen/science-of-vegetable-growing.ht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quora.com/What-is-pomology"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Horticulture </a:t>
            </a:r>
            <a:endParaRPr lang="en-CA" dirty="0"/>
          </a:p>
        </p:txBody>
      </p:sp>
      <p:sp>
        <p:nvSpPr>
          <p:cNvPr id="3" name="Subtitle 2"/>
          <p:cNvSpPr>
            <a:spLocks noGrp="1"/>
          </p:cNvSpPr>
          <p:nvPr>
            <p:ph type="subTitle" idx="1"/>
          </p:nvPr>
        </p:nvSpPr>
        <p:spPr/>
        <p:txBody>
          <a:bodyPr/>
          <a:lstStyle/>
          <a:p>
            <a:r>
              <a:rPr lang="en-CA" dirty="0" smtClean="0"/>
              <a:t>Skilled Trades Industry</a:t>
            </a:r>
            <a:endParaRPr lang="en-CA"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1268760"/>
            <a:ext cx="3672969" cy="43924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3299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marL="0" indent="0">
              <a:buNone/>
            </a:pPr>
            <a:r>
              <a:rPr lang="en-US" altLang="en-US" i="1" dirty="0"/>
              <a:t>Skills vary from unskilled to highly skilled depending on the career in </a:t>
            </a:r>
            <a:r>
              <a:rPr lang="en-US" altLang="en-US" i="1" dirty="0" smtClean="0"/>
              <a:t>horticulture</a:t>
            </a:r>
          </a:p>
          <a:p>
            <a:r>
              <a:rPr lang="en-US" dirty="0"/>
              <a:t>E</a:t>
            </a:r>
            <a:r>
              <a:rPr lang="en-US" dirty="0" smtClean="0"/>
              <a:t>xcellent </a:t>
            </a:r>
            <a:r>
              <a:rPr lang="en-US" dirty="0"/>
              <a:t>planning skills</a:t>
            </a:r>
          </a:p>
          <a:p>
            <a:r>
              <a:rPr lang="en-US" dirty="0"/>
              <a:t>A</a:t>
            </a:r>
            <a:r>
              <a:rPr lang="en-US" dirty="0" smtClean="0"/>
              <a:t>bility </a:t>
            </a:r>
            <a:r>
              <a:rPr lang="en-US" dirty="0"/>
              <a:t>to </a:t>
            </a:r>
            <a:r>
              <a:rPr lang="en-US" dirty="0" smtClean="0"/>
              <a:t>organize </a:t>
            </a:r>
            <a:r>
              <a:rPr lang="en-US" dirty="0"/>
              <a:t>and manage your own workload</a:t>
            </a:r>
          </a:p>
          <a:p>
            <a:r>
              <a:rPr lang="en-US" dirty="0" smtClean="0"/>
              <a:t>Problem-solving </a:t>
            </a:r>
            <a:r>
              <a:rPr lang="en-US" dirty="0"/>
              <a:t>ability</a:t>
            </a:r>
          </a:p>
          <a:p>
            <a:r>
              <a:rPr lang="en-US" dirty="0"/>
              <a:t>C</a:t>
            </a:r>
            <a:r>
              <a:rPr lang="en-US" dirty="0" smtClean="0"/>
              <a:t>ommunication </a:t>
            </a:r>
            <a:r>
              <a:rPr lang="en-US" dirty="0"/>
              <a:t>and interpersonal skills</a:t>
            </a:r>
          </a:p>
          <a:p>
            <a:r>
              <a:rPr lang="en-US" dirty="0"/>
              <a:t>A</a:t>
            </a:r>
            <a:r>
              <a:rPr lang="en-US" dirty="0" smtClean="0"/>
              <a:t>bility </a:t>
            </a:r>
            <a:r>
              <a:rPr lang="en-US" dirty="0"/>
              <a:t>to work in a team and use your initiative</a:t>
            </a:r>
          </a:p>
          <a:p>
            <a:r>
              <a:rPr lang="en-US" dirty="0" smtClean="0"/>
              <a:t>A hands-on</a:t>
            </a:r>
            <a:r>
              <a:rPr lang="en-US" dirty="0"/>
              <a:t>, practical and realistic approach to work</a:t>
            </a:r>
          </a:p>
          <a:p>
            <a:r>
              <a:rPr lang="en-US" dirty="0"/>
              <a:t>F</a:t>
            </a:r>
            <a:r>
              <a:rPr lang="en-US" dirty="0" smtClean="0"/>
              <a:t>lexibility </a:t>
            </a:r>
            <a:r>
              <a:rPr lang="en-US" dirty="0"/>
              <a:t>and a willingness to work in a busy and varied environment</a:t>
            </a:r>
          </a:p>
          <a:p>
            <a:r>
              <a:rPr lang="en-US" dirty="0"/>
              <a:t>K</a:t>
            </a:r>
            <a:r>
              <a:rPr lang="en-US" dirty="0" smtClean="0"/>
              <a:t>nowledge </a:t>
            </a:r>
            <a:r>
              <a:rPr lang="en-US" dirty="0"/>
              <a:t>of health and safety regulations and procedures</a:t>
            </a:r>
          </a:p>
          <a:p>
            <a:r>
              <a:rPr lang="en-US" dirty="0"/>
              <a:t>P</a:t>
            </a:r>
            <a:r>
              <a:rPr lang="en-US" dirty="0" smtClean="0"/>
              <a:t>hysical </a:t>
            </a:r>
            <a:r>
              <a:rPr lang="en-US" dirty="0"/>
              <a:t>fitness and the ability to work in physically demanding </a:t>
            </a:r>
            <a:r>
              <a:rPr lang="en-US" dirty="0" smtClean="0"/>
              <a:t>environments</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endParaRPr lang="en-US" dirty="0"/>
          </a:p>
        </p:txBody>
      </p:sp>
      <p:sp>
        <p:nvSpPr>
          <p:cNvPr id="6" name="Title 5"/>
          <p:cNvSpPr>
            <a:spLocks noGrp="1"/>
          </p:cNvSpPr>
          <p:nvPr>
            <p:ph type="title"/>
          </p:nvPr>
        </p:nvSpPr>
        <p:spPr/>
        <p:txBody>
          <a:bodyPr>
            <a:normAutofit fontScale="90000"/>
          </a:bodyPr>
          <a:lstStyle/>
          <a:p>
            <a:r>
              <a:rPr lang="en-CA" sz="3600" dirty="0" smtClean="0"/>
              <a:t>Necessary </a:t>
            </a:r>
            <a:r>
              <a:rPr lang="en-CA" sz="3600" dirty="0"/>
              <a:t>skills to find employment in the horticulture industry</a:t>
            </a:r>
          </a:p>
        </p:txBody>
      </p:sp>
    </p:spTree>
    <p:extLst>
      <p:ext uri="{BB962C8B-B14F-4D97-AF65-F5344CB8AC3E}">
        <p14:creationId xmlns:p14="http://schemas.microsoft.com/office/powerpoint/2010/main" val="2039210827"/>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3" name="AutoShape 4" descr="Image result for highschool vector">
            <a:extLst>
              <a:ext uri="{FF2B5EF4-FFF2-40B4-BE49-F238E27FC236}">
                <a16:creationId xmlns="" xmlns:a16="http://schemas.microsoft.com/office/drawing/2014/main" id="{9D90DE8B-F560-4693-9CC6-260076AAC94E}"/>
              </a:ext>
            </a:extLst>
          </p:cNvPr>
          <p:cNvSpPr>
            <a:spLocks noChangeAspect="1" noChangeArrowheads="1"/>
          </p:cNvSpPr>
          <p:nvPr/>
        </p:nvSpPr>
        <p:spPr bwMode="auto">
          <a:xfrm>
            <a:off x="4435644" y="3244463"/>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solidFill>
                <a:prstClr val="black"/>
              </a:solidFill>
            </a:endParaRPr>
          </a:p>
        </p:txBody>
      </p:sp>
      <p:pic>
        <p:nvPicPr>
          <p:cNvPr id="24" name="Picture 6" descr="8612">
            <a:extLst>
              <a:ext uri="{FF2B5EF4-FFF2-40B4-BE49-F238E27FC236}">
                <a16:creationId xmlns="" xmlns:a16="http://schemas.microsoft.com/office/drawing/2014/main" id="{B4712296-CB23-40EB-ABCB-98BC490E8B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2939" y="332656"/>
            <a:ext cx="1358411" cy="13104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0822">
            <a:extLst>
              <a:ext uri="{FF2B5EF4-FFF2-40B4-BE49-F238E27FC236}">
                <a16:creationId xmlns="" xmlns:a16="http://schemas.microsoft.com/office/drawing/2014/main" id="{84624A9E-E2CD-43F0-96B8-3DF90C6A3BF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71844" y="371832"/>
            <a:ext cx="1357634" cy="133701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Image result for arborist">
            <a:extLst>
              <a:ext uri="{FF2B5EF4-FFF2-40B4-BE49-F238E27FC236}">
                <a16:creationId xmlns="" xmlns:a16="http://schemas.microsoft.com/office/drawing/2014/main" id="{EA39285E-93CB-4E13-920D-5040121AADE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13433" y="3979326"/>
            <a:ext cx="1358411" cy="127535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Image result for irrigation specialist">
            <a:extLst>
              <a:ext uri="{FF2B5EF4-FFF2-40B4-BE49-F238E27FC236}">
                <a16:creationId xmlns="" xmlns:a16="http://schemas.microsoft.com/office/drawing/2014/main" id="{CAC33EA6-6C19-44A0-A2BF-BA49F5DF855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04326" y="2197721"/>
            <a:ext cx="1347182" cy="127535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Related image">
            <a:extLst>
              <a:ext uri="{FF2B5EF4-FFF2-40B4-BE49-F238E27FC236}">
                <a16:creationId xmlns="" xmlns:a16="http://schemas.microsoft.com/office/drawing/2014/main" id="{E577821D-D3F1-4973-AA0D-B586C467B38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048535" y="2220916"/>
            <a:ext cx="1350228" cy="127535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descr="Image result for pool hot tub">
            <a:extLst>
              <a:ext uri="{FF2B5EF4-FFF2-40B4-BE49-F238E27FC236}">
                <a16:creationId xmlns="" xmlns:a16="http://schemas.microsoft.com/office/drawing/2014/main" id="{D5C563EE-E8E7-4923-B501-AB54E4202AEC}"/>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24110" y="3980462"/>
            <a:ext cx="1338330" cy="1283159"/>
          </a:xfrm>
          <a:prstGeom prst="rect">
            <a:avLst/>
          </a:prstGeom>
          <a:noFill/>
          <a:extLst>
            <a:ext uri="{909E8E84-426E-40DD-AFC4-6F175D3DCCD1}">
              <a14:hiddenFill xmlns:a14="http://schemas.microsoft.com/office/drawing/2010/main">
                <a:solidFill>
                  <a:srgbClr val="FFFFFF"/>
                </a:solidFill>
              </a14:hiddenFill>
            </a:ext>
          </a:extLst>
        </p:spPr>
      </p:pic>
      <p:sp>
        <p:nvSpPr>
          <p:cNvPr id="30" name="Title 1">
            <a:extLst>
              <a:ext uri="{FF2B5EF4-FFF2-40B4-BE49-F238E27FC236}">
                <a16:creationId xmlns="" xmlns:a16="http://schemas.microsoft.com/office/drawing/2014/main" id="{E0A1F770-7678-4F84-AD72-762399B78783}"/>
              </a:ext>
            </a:extLst>
          </p:cNvPr>
          <p:cNvSpPr txBox="1">
            <a:spLocks/>
          </p:cNvSpPr>
          <p:nvPr/>
        </p:nvSpPr>
        <p:spPr>
          <a:xfrm>
            <a:off x="5826795" y="1799197"/>
            <a:ext cx="2029018" cy="34619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1" kern="1200">
                <a:solidFill>
                  <a:schemeClr val="tx1"/>
                </a:solidFill>
                <a:latin typeface="Arial" panose="020B0604020202020204" pitchFamily="34" charset="0"/>
                <a:ea typeface="+mj-ea"/>
                <a:cs typeface="Arial" panose="020B0604020202020204" pitchFamily="34" charset="0"/>
              </a:defRPr>
            </a:lvl1pPr>
          </a:lstStyle>
          <a:p>
            <a:r>
              <a:rPr lang="en-CA" sz="1200" dirty="0">
                <a:solidFill>
                  <a:prstClr val="black"/>
                </a:solidFill>
                <a:sym typeface="Arial"/>
              </a:rPr>
              <a:t>Landscape Manager</a:t>
            </a:r>
            <a:endParaRPr lang="en-CA" sz="1200" dirty="0">
              <a:solidFill>
                <a:prstClr val="black"/>
              </a:solidFill>
            </a:endParaRPr>
          </a:p>
        </p:txBody>
      </p:sp>
      <p:sp>
        <p:nvSpPr>
          <p:cNvPr id="31" name="Title 1">
            <a:extLst>
              <a:ext uri="{FF2B5EF4-FFF2-40B4-BE49-F238E27FC236}">
                <a16:creationId xmlns="" xmlns:a16="http://schemas.microsoft.com/office/drawing/2014/main" id="{4A0E9C52-FE30-481B-8DC7-C6F920E80CF8}"/>
              </a:ext>
            </a:extLst>
          </p:cNvPr>
          <p:cNvSpPr txBox="1">
            <a:spLocks/>
          </p:cNvSpPr>
          <p:nvPr/>
        </p:nvSpPr>
        <p:spPr>
          <a:xfrm>
            <a:off x="5826795" y="3549264"/>
            <a:ext cx="2102370" cy="57005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1" kern="1200">
                <a:solidFill>
                  <a:schemeClr val="tx1"/>
                </a:solidFill>
                <a:latin typeface="Arial" panose="020B0604020202020204" pitchFamily="34" charset="0"/>
                <a:ea typeface="+mj-ea"/>
                <a:cs typeface="Arial" panose="020B0604020202020204" pitchFamily="34" charset="0"/>
              </a:defRPr>
            </a:lvl1pPr>
          </a:lstStyle>
          <a:p>
            <a:r>
              <a:rPr lang="en-CA" sz="1200" dirty="0">
                <a:solidFill>
                  <a:prstClr val="black"/>
                </a:solidFill>
                <a:sym typeface="Arial"/>
              </a:rPr>
              <a:t>Landscape Designer</a:t>
            </a:r>
            <a:endParaRPr lang="en-CA" sz="1200" dirty="0">
              <a:solidFill>
                <a:prstClr val="black"/>
              </a:solidFill>
            </a:endParaRPr>
          </a:p>
        </p:txBody>
      </p:sp>
      <p:sp>
        <p:nvSpPr>
          <p:cNvPr id="32" name="Title 1">
            <a:extLst>
              <a:ext uri="{FF2B5EF4-FFF2-40B4-BE49-F238E27FC236}">
                <a16:creationId xmlns="" xmlns:a16="http://schemas.microsoft.com/office/drawing/2014/main" id="{4B244274-1045-4499-9EFF-78E1320B4D30}"/>
              </a:ext>
            </a:extLst>
          </p:cNvPr>
          <p:cNvSpPr txBox="1">
            <a:spLocks/>
          </p:cNvSpPr>
          <p:nvPr/>
        </p:nvSpPr>
        <p:spPr>
          <a:xfrm>
            <a:off x="7535533" y="3491335"/>
            <a:ext cx="1518020" cy="62798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1" kern="1200">
                <a:solidFill>
                  <a:schemeClr val="tx1"/>
                </a:solidFill>
                <a:latin typeface="Arial" panose="020B0604020202020204" pitchFamily="34" charset="0"/>
                <a:ea typeface="+mj-ea"/>
                <a:cs typeface="Arial" panose="020B0604020202020204" pitchFamily="34" charset="0"/>
              </a:defRPr>
            </a:lvl1pPr>
          </a:lstStyle>
          <a:p>
            <a:r>
              <a:rPr lang="en-CA" sz="1200" dirty="0">
                <a:solidFill>
                  <a:prstClr val="black"/>
                </a:solidFill>
                <a:sym typeface="Arial"/>
              </a:rPr>
              <a:t>Hardscape &amp; Masonry</a:t>
            </a:r>
            <a:endParaRPr lang="en-CA" sz="1200" dirty="0">
              <a:solidFill>
                <a:prstClr val="black"/>
              </a:solidFill>
            </a:endParaRPr>
          </a:p>
        </p:txBody>
      </p:sp>
      <p:sp>
        <p:nvSpPr>
          <p:cNvPr id="33" name="Title 1">
            <a:extLst>
              <a:ext uri="{FF2B5EF4-FFF2-40B4-BE49-F238E27FC236}">
                <a16:creationId xmlns="" xmlns:a16="http://schemas.microsoft.com/office/drawing/2014/main" id="{001AB89C-B0EC-4C3A-8A6C-B42C1CB95219}"/>
              </a:ext>
            </a:extLst>
          </p:cNvPr>
          <p:cNvSpPr txBox="1">
            <a:spLocks/>
          </p:cNvSpPr>
          <p:nvPr/>
        </p:nvSpPr>
        <p:spPr>
          <a:xfrm>
            <a:off x="4948289" y="5253121"/>
            <a:ext cx="839617" cy="3314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1" kern="1200">
                <a:solidFill>
                  <a:schemeClr val="tx1"/>
                </a:solidFill>
                <a:latin typeface="Arial" panose="020B0604020202020204" pitchFamily="34" charset="0"/>
                <a:ea typeface="+mj-ea"/>
                <a:cs typeface="Arial" panose="020B0604020202020204" pitchFamily="34" charset="0"/>
              </a:defRPr>
            </a:lvl1pPr>
          </a:lstStyle>
          <a:p>
            <a:r>
              <a:rPr lang="en-CA" sz="1200" dirty="0">
                <a:solidFill>
                  <a:prstClr val="black"/>
                </a:solidFill>
                <a:sym typeface="Arial"/>
              </a:rPr>
              <a:t>Arborist</a:t>
            </a:r>
            <a:endParaRPr lang="en-CA" sz="1200" dirty="0">
              <a:solidFill>
                <a:prstClr val="black"/>
              </a:solidFill>
            </a:endParaRPr>
          </a:p>
        </p:txBody>
      </p:sp>
      <p:sp>
        <p:nvSpPr>
          <p:cNvPr id="34" name="Title 1">
            <a:extLst>
              <a:ext uri="{FF2B5EF4-FFF2-40B4-BE49-F238E27FC236}">
                <a16:creationId xmlns="" xmlns:a16="http://schemas.microsoft.com/office/drawing/2014/main" id="{14F2EFAD-C875-45CE-949F-3F6572985FAE}"/>
              </a:ext>
            </a:extLst>
          </p:cNvPr>
          <p:cNvSpPr txBox="1">
            <a:spLocks/>
          </p:cNvSpPr>
          <p:nvPr/>
        </p:nvSpPr>
        <p:spPr>
          <a:xfrm>
            <a:off x="4530749" y="3473074"/>
            <a:ext cx="1494335" cy="70940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1" kern="1200">
                <a:solidFill>
                  <a:schemeClr val="tx1"/>
                </a:solidFill>
                <a:latin typeface="Arial" panose="020B0604020202020204" pitchFamily="34" charset="0"/>
                <a:ea typeface="+mj-ea"/>
                <a:cs typeface="Arial" panose="020B0604020202020204" pitchFamily="34" charset="0"/>
              </a:defRPr>
            </a:lvl1pPr>
          </a:lstStyle>
          <a:p>
            <a:r>
              <a:rPr lang="en-CA" sz="1200" dirty="0">
                <a:solidFill>
                  <a:prstClr val="black"/>
                </a:solidFill>
                <a:sym typeface="Arial"/>
              </a:rPr>
              <a:t>Irrigation &amp; Plumbing </a:t>
            </a:r>
            <a:endParaRPr lang="en-CA" sz="1200" dirty="0">
              <a:solidFill>
                <a:prstClr val="black"/>
              </a:solidFill>
            </a:endParaRPr>
          </a:p>
        </p:txBody>
      </p:sp>
      <p:sp>
        <p:nvSpPr>
          <p:cNvPr id="35" name="Title 1">
            <a:extLst>
              <a:ext uri="{FF2B5EF4-FFF2-40B4-BE49-F238E27FC236}">
                <a16:creationId xmlns="" xmlns:a16="http://schemas.microsoft.com/office/drawing/2014/main" id="{93C8A42A-2267-4B51-AD1E-39362D48901E}"/>
              </a:ext>
            </a:extLst>
          </p:cNvPr>
          <p:cNvSpPr txBox="1">
            <a:spLocks/>
          </p:cNvSpPr>
          <p:nvPr/>
        </p:nvSpPr>
        <p:spPr>
          <a:xfrm>
            <a:off x="1690557" y="3549264"/>
            <a:ext cx="1418806" cy="39618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5400" b="1" kern="1200">
                <a:solidFill>
                  <a:schemeClr val="tx1"/>
                </a:solidFill>
                <a:latin typeface="Arial" panose="020B0604020202020204" pitchFamily="34" charset="0"/>
                <a:ea typeface="+mj-ea"/>
                <a:cs typeface="Arial" panose="020B0604020202020204" pitchFamily="34" charset="0"/>
              </a:defRPr>
            </a:lvl1pPr>
          </a:lstStyle>
          <a:p>
            <a:r>
              <a:rPr lang="en-CA" sz="1200" dirty="0">
                <a:solidFill>
                  <a:prstClr val="black"/>
                </a:solidFill>
                <a:sym typeface="Arial"/>
              </a:rPr>
              <a:t>Small Engine </a:t>
            </a:r>
            <a:r>
              <a:rPr lang="en-CA" sz="1200" dirty="0" smtClean="0">
                <a:solidFill>
                  <a:prstClr val="black"/>
                </a:solidFill>
                <a:sym typeface="Arial"/>
              </a:rPr>
              <a:t>Technician</a:t>
            </a:r>
            <a:endParaRPr lang="en-CA" sz="1200" dirty="0">
              <a:solidFill>
                <a:prstClr val="black"/>
              </a:solidFill>
            </a:endParaRPr>
          </a:p>
        </p:txBody>
      </p:sp>
      <p:sp>
        <p:nvSpPr>
          <p:cNvPr id="36" name="Title 1">
            <a:extLst>
              <a:ext uri="{FF2B5EF4-FFF2-40B4-BE49-F238E27FC236}">
                <a16:creationId xmlns="" xmlns:a16="http://schemas.microsoft.com/office/drawing/2014/main" id="{622F74B5-C6DA-4053-A663-BE64020C592E}"/>
              </a:ext>
            </a:extLst>
          </p:cNvPr>
          <p:cNvSpPr txBox="1">
            <a:spLocks/>
          </p:cNvSpPr>
          <p:nvPr/>
        </p:nvSpPr>
        <p:spPr>
          <a:xfrm>
            <a:off x="324111" y="3549263"/>
            <a:ext cx="1118236" cy="39618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1" kern="1200">
                <a:solidFill>
                  <a:schemeClr val="tx1"/>
                </a:solidFill>
                <a:latin typeface="Arial" panose="020B0604020202020204" pitchFamily="34" charset="0"/>
                <a:ea typeface="+mj-ea"/>
                <a:cs typeface="Arial" panose="020B0604020202020204" pitchFamily="34" charset="0"/>
              </a:defRPr>
            </a:lvl1pPr>
          </a:lstStyle>
          <a:p>
            <a:r>
              <a:rPr lang="en-CA" sz="1400" dirty="0">
                <a:solidFill>
                  <a:prstClr val="black"/>
                </a:solidFill>
                <a:sym typeface="Arial"/>
              </a:rPr>
              <a:t>Carpentry</a:t>
            </a:r>
            <a:endParaRPr lang="en-CA" sz="1400" dirty="0">
              <a:solidFill>
                <a:prstClr val="black"/>
              </a:solidFill>
            </a:endParaRPr>
          </a:p>
        </p:txBody>
      </p:sp>
      <p:sp>
        <p:nvSpPr>
          <p:cNvPr id="37" name="Title 1">
            <a:extLst>
              <a:ext uri="{FF2B5EF4-FFF2-40B4-BE49-F238E27FC236}">
                <a16:creationId xmlns="" xmlns:a16="http://schemas.microsoft.com/office/drawing/2014/main" id="{C65D2206-F5D6-42F1-9537-6C947FF4916F}"/>
              </a:ext>
            </a:extLst>
          </p:cNvPr>
          <p:cNvSpPr txBox="1">
            <a:spLocks/>
          </p:cNvSpPr>
          <p:nvPr/>
        </p:nvSpPr>
        <p:spPr>
          <a:xfrm>
            <a:off x="1641350" y="5257749"/>
            <a:ext cx="1709387" cy="41467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1" kern="1200">
                <a:solidFill>
                  <a:schemeClr val="tx1"/>
                </a:solidFill>
                <a:latin typeface="Arial" panose="020B0604020202020204" pitchFamily="34" charset="0"/>
                <a:ea typeface="+mj-ea"/>
                <a:cs typeface="Arial" panose="020B0604020202020204" pitchFamily="34" charset="0"/>
              </a:defRPr>
            </a:lvl1pPr>
          </a:lstStyle>
          <a:p>
            <a:r>
              <a:rPr lang="en-CA" sz="1200" dirty="0">
                <a:solidFill>
                  <a:prstClr val="black"/>
                </a:solidFill>
                <a:sym typeface="Arial"/>
              </a:rPr>
              <a:t>Lighting &amp; Electrical</a:t>
            </a:r>
            <a:endParaRPr lang="en-CA" sz="1200" dirty="0">
              <a:solidFill>
                <a:prstClr val="black"/>
              </a:solidFill>
            </a:endParaRPr>
          </a:p>
        </p:txBody>
      </p:sp>
      <p:sp>
        <p:nvSpPr>
          <p:cNvPr id="38" name="Title 1">
            <a:extLst>
              <a:ext uri="{FF2B5EF4-FFF2-40B4-BE49-F238E27FC236}">
                <a16:creationId xmlns="" xmlns:a16="http://schemas.microsoft.com/office/drawing/2014/main" id="{D3BE253F-5E84-412A-B097-407B6D2B4FBF}"/>
              </a:ext>
            </a:extLst>
          </p:cNvPr>
          <p:cNvSpPr txBox="1">
            <a:spLocks/>
          </p:cNvSpPr>
          <p:nvPr/>
        </p:nvSpPr>
        <p:spPr>
          <a:xfrm>
            <a:off x="282939" y="5255831"/>
            <a:ext cx="1552716" cy="5086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1" kern="1200">
                <a:solidFill>
                  <a:schemeClr val="tx1"/>
                </a:solidFill>
                <a:latin typeface="Arial" panose="020B0604020202020204" pitchFamily="34" charset="0"/>
                <a:ea typeface="+mj-ea"/>
                <a:cs typeface="Arial" panose="020B0604020202020204" pitchFamily="34" charset="0"/>
              </a:defRPr>
            </a:lvl1pPr>
          </a:lstStyle>
          <a:p>
            <a:r>
              <a:rPr lang="en-CA" sz="1200" dirty="0">
                <a:solidFill>
                  <a:prstClr val="black"/>
                </a:solidFill>
                <a:sym typeface="Arial"/>
              </a:rPr>
              <a:t>Pool/Hot Tub Installer</a:t>
            </a:r>
            <a:endParaRPr lang="en-CA" sz="1200" dirty="0">
              <a:solidFill>
                <a:prstClr val="black"/>
              </a:solidFill>
            </a:endParaRPr>
          </a:p>
        </p:txBody>
      </p:sp>
      <p:sp>
        <p:nvSpPr>
          <p:cNvPr id="39" name="Title 1">
            <a:extLst>
              <a:ext uri="{FF2B5EF4-FFF2-40B4-BE49-F238E27FC236}">
                <a16:creationId xmlns="" xmlns:a16="http://schemas.microsoft.com/office/drawing/2014/main" id="{F7FFC681-ECAC-492C-9949-5775F59E0024}"/>
              </a:ext>
            </a:extLst>
          </p:cNvPr>
          <p:cNvSpPr txBox="1">
            <a:spLocks/>
          </p:cNvSpPr>
          <p:nvPr/>
        </p:nvSpPr>
        <p:spPr>
          <a:xfrm>
            <a:off x="324110" y="1724894"/>
            <a:ext cx="1498653" cy="423706"/>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5400" b="1" kern="1200">
                <a:solidFill>
                  <a:schemeClr val="tx1"/>
                </a:solidFill>
                <a:latin typeface="Arial" panose="020B0604020202020204" pitchFamily="34" charset="0"/>
                <a:ea typeface="+mj-ea"/>
                <a:cs typeface="Arial" panose="020B0604020202020204" pitchFamily="34" charset="0"/>
              </a:defRPr>
            </a:lvl1pPr>
          </a:lstStyle>
          <a:p>
            <a:r>
              <a:rPr lang="en-CA" sz="1400" dirty="0">
                <a:solidFill>
                  <a:prstClr val="black"/>
                </a:solidFill>
                <a:sym typeface="Arial"/>
              </a:rPr>
              <a:t>Entry Crew Member</a:t>
            </a:r>
            <a:endParaRPr lang="en-CA" sz="1400" dirty="0">
              <a:solidFill>
                <a:prstClr val="black"/>
              </a:solidFill>
            </a:endParaRPr>
          </a:p>
        </p:txBody>
      </p:sp>
      <p:sp>
        <p:nvSpPr>
          <p:cNvPr id="40" name="Title 1">
            <a:extLst>
              <a:ext uri="{FF2B5EF4-FFF2-40B4-BE49-F238E27FC236}">
                <a16:creationId xmlns="" xmlns:a16="http://schemas.microsoft.com/office/drawing/2014/main" id="{65B06E7F-1A13-48B4-ACF8-5B96CF5CC0E2}"/>
              </a:ext>
            </a:extLst>
          </p:cNvPr>
          <p:cNvSpPr txBox="1">
            <a:spLocks/>
          </p:cNvSpPr>
          <p:nvPr/>
        </p:nvSpPr>
        <p:spPr>
          <a:xfrm>
            <a:off x="4607301" y="1799197"/>
            <a:ext cx="1358411" cy="71999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1" kern="1200">
                <a:solidFill>
                  <a:schemeClr val="tx1"/>
                </a:solidFill>
                <a:latin typeface="Arial" panose="020B0604020202020204" pitchFamily="34" charset="0"/>
                <a:ea typeface="+mj-ea"/>
                <a:cs typeface="Arial" panose="020B0604020202020204" pitchFamily="34" charset="0"/>
              </a:defRPr>
            </a:lvl1pPr>
          </a:lstStyle>
          <a:p>
            <a:r>
              <a:rPr lang="en-CA" sz="1400" dirty="0">
                <a:solidFill>
                  <a:prstClr val="black"/>
                </a:solidFill>
                <a:sym typeface="Arial"/>
              </a:rPr>
              <a:t>Supervisor</a:t>
            </a:r>
            <a:endParaRPr lang="en-CA" sz="1400" dirty="0">
              <a:solidFill>
                <a:prstClr val="black"/>
              </a:solidFill>
            </a:endParaRPr>
          </a:p>
        </p:txBody>
      </p:sp>
      <p:sp>
        <p:nvSpPr>
          <p:cNvPr id="41" name="Title 1">
            <a:extLst>
              <a:ext uri="{FF2B5EF4-FFF2-40B4-BE49-F238E27FC236}">
                <a16:creationId xmlns="" xmlns:a16="http://schemas.microsoft.com/office/drawing/2014/main" id="{DD4FFD13-1AF8-4990-8E4D-CB0E4BE04434}"/>
              </a:ext>
            </a:extLst>
          </p:cNvPr>
          <p:cNvSpPr txBox="1">
            <a:spLocks/>
          </p:cNvSpPr>
          <p:nvPr/>
        </p:nvSpPr>
        <p:spPr>
          <a:xfrm>
            <a:off x="3063752" y="1724894"/>
            <a:ext cx="1738143" cy="84100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1" kern="1200">
                <a:solidFill>
                  <a:schemeClr val="tx1"/>
                </a:solidFill>
                <a:latin typeface="Arial" panose="020B0604020202020204" pitchFamily="34" charset="0"/>
                <a:ea typeface="+mj-ea"/>
                <a:cs typeface="Arial" panose="020B0604020202020204" pitchFamily="34" charset="0"/>
              </a:defRPr>
            </a:lvl1pPr>
          </a:lstStyle>
          <a:p>
            <a:r>
              <a:rPr lang="en-CA" sz="1400" dirty="0">
                <a:solidFill>
                  <a:prstClr val="black"/>
                </a:solidFill>
                <a:sym typeface="Arial"/>
              </a:rPr>
              <a:t>Crew Leader/Foreman</a:t>
            </a:r>
            <a:endParaRPr lang="en-CA" sz="1400" dirty="0">
              <a:solidFill>
                <a:prstClr val="black"/>
              </a:solidFill>
            </a:endParaRPr>
          </a:p>
        </p:txBody>
      </p:sp>
      <p:sp>
        <p:nvSpPr>
          <p:cNvPr id="42" name="Title 1">
            <a:extLst>
              <a:ext uri="{FF2B5EF4-FFF2-40B4-BE49-F238E27FC236}">
                <a16:creationId xmlns="" xmlns:a16="http://schemas.microsoft.com/office/drawing/2014/main" id="{AAADBDB5-4BC0-4994-880F-618AE2FFA064}"/>
              </a:ext>
            </a:extLst>
          </p:cNvPr>
          <p:cNvSpPr txBox="1">
            <a:spLocks/>
          </p:cNvSpPr>
          <p:nvPr/>
        </p:nvSpPr>
        <p:spPr>
          <a:xfrm>
            <a:off x="7535533" y="1799197"/>
            <a:ext cx="1951778" cy="54968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1" kern="1200">
                <a:solidFill>
                  <a:schemeClr val="tx1"/>
                </a:solidFill>
                <a:latin typeface="Arial" panose="020B0604020202020204" pitchFamily="34" charset="0"/>
                <a:ea typeface="+mj-ea"/>
                <a:cs typeface="Arial" panose="020B0604020202020204" pitchFamily="34" charset="0"/>
              </a:defRPr>
            </a:lvl1pPr>
          </a:lstStyle>
          <a:p>
            <a:r>
              <a:rPr lang="en-CA" sz="1400" dirty="0">
                <a:solidFill>
                  <a:prstClr val="black"/>
                </a:solidFill>
                <a:sym typeface="Arial"/>
              </a:rPr>
              <a:t>Nursery Worker</a:t>
            </a:r>
            <a:endParaRPr lang="en-CA" sz="1400" dirty="0">
              <a:solidFill>
                <a:prstClr val="black"/>
              </a:solidFill>
            </a:endParaRPr>
          </a:p>
        </p:txBody>
      </p:sp>
      <p:sp>
        <p:nvSpPr>
          <p:cNvPr id="43" name="Title 1">
            <a:extLst>
              <a:ext uri="{FF2B5EF4-FFF2-40B4-BE49-F238E27FC236}">
                <a16:creationId xmlns="" xmlns:a16="http://schemas.microsoft.com/office/drawing/2014/main" id="{F246B2CB-536F-42A0-8990-1B9D5D90CA74}"/>
              </a:ext>
            </a:extLst>
          </p:cNvPr>
          <p:cNvSpPr txBox="1">
            <a:spLocks/>
          </p:cNvSpPr>
          <p:nvPr/>
        </p:nvSpPr>
        <p:spPr>
          <a:xfrm>
            <a:off x="1662440" y="1724894"/>
            <a:ext cx="1416133" cy="37824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kern="1200">
                <a:solidFill>
                  <a:schemeClr val="tx1"/>
                </a:solidFill>
                <a:latin typeface="Arial" panose="020B0604020202020204" pitchFamily="34" charset="0"/>
                <a:ea typeface="+mj-ea"/>
                <a:cs typeface="Arial" panose="020B0604020202020204" pitchFamily="34" charset="0"/>
              </a:defRPr>
            </a:lvl1pPr>
          </a:lstStyle>
          <a:p>
            <a:r>
              <a:rPr lang="en-CA" sz="1200" dirty="0">
                <a:solidFill>
                  <a:prstClr val="black"/>
                </a:solidFill>
                <a:sym typeface="Arial"/>
              </a:rPr>
              <a:t>Horticultural </a:t>
            </a:r>
            <a:r>
              <a:rPr lang="en-CA" sz="1200" dirty="0" smtClean="0">
                <a:solidFill>
                  <a:prstClr val="black"/>
                </a:solidFill>
                <a:sym typeface="Arial"/>
              </a:rPr>
              <a:t>Technician</a:t>
            </a:r>
            <a:endParaRPr lang="en-CA" sz="1200" dirty="0">
              <a:solidFill>
                <a:prstClr val="black"/>
              </a:solidFill>
            </a:endParaRPr>
          </a:p>
        </p:txBody>
      </p:sp>
      <p:pic>
        <p:nvPicPr>
          <p:cNvPr id="44" name="Picture 18" descr="Image result for someone laying sod">
            <a:extLst>
              <a:ext uri="{FF2B5EF4-FFF2-40B4-BE49-F238E27FC236}">
                <a16:creationId xmlns="" xmlns:a16="http://schemas.microsoft.com/office/drawing/2014/main" id="{19B316AC-11BD-4637-ADB9-5DBEB0005D5B}"/>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189951" y="2197721"/>
            <a:ext cx="1374758" cy="1265739"/>
          </a:xfrm>
          <a:prstGeom prst="rect">
            <a:avLst/>
          </a:prstGeom>
          <a:noFill/>
          <a:extLst>
            <a:ext uri="{909E8E84-426E-40DD-AFC4-6F175D3DCCD1}">
              <a14:hiddenFill xmlns:a14="http://schemas.microsoft.com/office/drawing/2010/main">
                <a:solidFill>
                  <a:srgbClr val="FFFFFF"/>
                </a:solidFill>
              </a14:hiddenFill>
            </a:ext>
          </a:extLst>
        </p:spPr>
      </p:pic>
      <p:sp>
        <p:nvSpPr>
          <p:cNvPr id="45" name="Title 1">
            <a:extLst>
              <a:ext uri="{FF2B5EF4-FFF2-40B4-BE49-F238E27FC236}">
                <a16:creationId xmlns="" xmlns:a16="http://schemas.microsoft.com/office/drawing/2014/main" id="{DBF1A2DD-FAB2-4BBC-BB2D-320B3F6F6D8C}"/>
              </a:ext>
            </a:extLst>
          </p:cNvPr>
          <p:cNvSpPr txBox="1">
            <a:spLocks/>
          </p:cNvSpPr>
          <p:nvPr/>
        </p:nvSpPr>
        <p:spPr>
          <a:xfrm>
            <a:off x="3109363" y="3496269"/>
            <a:ext cx="1568613" cy="38427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1" kern="1200">
                <a:solidFill>
                  <a:schemeClr val="tx1"/>
                </a:solidFill>
                <a:latin typeface="Arial" panose="020B0604020202020204" pitchFamily="34" charset="0"/>
                <a:ea typeface="+mj-ea"/>
                <a:cs typeface="Arial" panose="020B0604020202020204" pitchFamily="34" charset="0"/>
              </a:defRPr>
            </a:lvl1pPr>
          </a:lstStyle>
          <a:p>
            <a:r>
              <a:rPr lang="en-CA" sz="1200" dirty="0">
                <a:solidFill>
                  <a:prstClr val="black"/>
                </a:solidFill>
                <a:sym typeface="Arial"/>
              </a:rPr>
              <a:t>Turf Specialist</a:t>
            </a:r>
            <a:endParaRPr lang="en-CA" sz="1200" dirty="0">
              <a:solidFill>
                <a:prstClr val="black"/>
              </a:solidFill>
            </a:endParaRPr>
          </a:p>
        </p:txBody>
      </p:sp>
      <p:sp>
        <p:nvSpPr>
          <p:cNvPr id="46" name="Title 1">
            <a:extLst>
              <a:ext uri="{FF2B5EF4-FFF2-40B4-BE49-F238E27FC236}">
                <a16:creationId xmlns="" xmlns:a16="http://schemas.microsoft.com/office/drawing/2014/main" id="{B7873A69-B729-4DDF-95AB-241140EBFD98}"/>
              </a:ext>
            </a:extLst>
          </p:cNvPr>
          <p:cNvSpPr txBox="1">
            <a:spLocks/>
          </p:cNvSpPr>
          <p:nvPr/>
        </p:nvSpPr>
        <p:spPr>
          <a:xfrm>
            <a:off x="6124147" y="5257067"/>
            <a:ext cx="1193012" cy="53080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1" kern="1200">
                <a:solidFill>
                  <a:schemeClr val="tx1"/>
                </a:solidFill>
                <a:latin typeface="Arial" panose="020B0604020202020204" pitchFamily="34" charset="0"/>
                <a:ea typeface="+mj-ea"/>
                <a:cs typeface="Arial" panose="020B0604020202020204" pitchFamily="34" charset="0"/>
              </a:defRPr>
            </a:lvl1pPr>
          </a:lstStyle>
          <a:p>
            <a:pPr algn="ctr"/>
            <a:r>
              <a:rPr lang="en-CA" sz="1200" dirty="0">
                <a:solidFill>
                  <a:prstClr val="black"/>
                </a:solidFill>
                <a:sym typeface="Arial"/>
              </a:rPr>
              <a:t>Snow &amp; Ice </a:t>
            </a:r>
            <a:endParaRPr lang="en-CA" sz="1200" dirty="0">
              <a:solidFill>
                <a:prstClr val="black"/>
              </a:solidFill>
            </a:endParaRPr>
          </a:p>
        </p:txBody>
      </p:sp>
      <p:pic>
        <p:nvPicPr>
          <p:cNvPr id="47" name="Picture 46" descr="Image result for black guy construction equipment">
            <a:extLst>
              <a:ext uri="{FF2B5EF4-FFF2-40B4-BE49-F238E27FC236}">
                <a16:creationId xmlns="" xmlns:a16="http://schemas.microsoft.com/office/drawing/2014/main" id="{FD56D614-DF6A-472F-A41F-C6FB3E3DA28F}"/>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149399" y="350709"/>
            <a:ext cx="1336039" cy="131495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 xmlns:a16="http://schemas.microsoft.com/office/drawing/2014/main" id="{E1A39747-E2AA-4267-ABFE-B04784F8E18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567996" y="350709"/>
            <a:ext cx="1336039" cy="1320862"/>
          </a:xfrm>
          <a:prstGeom prst="rect">
            <a:avLst/>
          </a:prstGeom>
        </p:spPr>
      </p:pic>
      <p:pic>
        <p:nvPicPr>
          <p:cNvPr id="49" name="Picture 48">
            <a:extLst>
              <a:ext uri="{FF2B5EF4-FFF2-40B4-BE49-F238E27FC236}">
                <a16:creationId xmlns="" xmlns:a16="http://schemas.microsoft.com/office/drawing/2014/main" id="{AF13CCF0-88EA-46E7-9C5F-8F835BB13DD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734059" y="332656"/>
            <a:ext cx="1358411" cy="1333007"/>
          </a:xfrm>
          <a:prstGeom prst="rect">
            <a:avLst/>
          </a:prstGeom>
        </p:spPr>
      </p:pic>
      <p:pic>
        <p:nvPicPr>
          <p:cNvPr id="50" name="Picture 4" descr="Image result for snow plow">
            <a:extLst>
              <a:ext uri="{FF2B5EF4-FFF2-40B4-BE49-F238E27FC236}">
                <a16:creationId xmlns="" xmlns:a16="http://schemas.microsoft.com/office/drawing/2014/main" id="{A9BC239A-60FE-4589-B35C-AB619C071DC7}"/>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083796" y="3977596"/>
            <a:ext cx="1353407" cy="128602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6211">
            <a:extLst>
              <a:ext uri="{FF2B5EF4-FFF2-40B4-BE49-F238E27FC236}">
                <a16:creationId xmlns="" xmlns:a16="http://schemas.microsoft.com/office/drawing/2014/main" id="{9597E81F-9113-4DD8-A6DC-862EAD4AA151}"/>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7506750" y="3974138"/>
            <a:ext cx="1438451" cy="126410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18 Ft. W x 12 Ft. D Solid Wood Patio Gazebo">
            <a:extLst>
              <a:ext uri="{FF2B5EF4-FFF2-40B4-BE49-F238E27FC236}">
                <a16:creationId xmlns="" xmlns:a16="http://schemas.microsoft.com/office/drawing/2014/main" id="{D41BC7C3-0B0F-4DA0-877A-EADDDDD862C4}"/>
              </a:ext>
            </a:extLst>
          </p:cNvPr>
          <p:cNvPicPr>
            <a:picLocks noChangeAspect="1" noChangeArrowheads="1"/>
          </p:cNvPicPr>
          <p:nvPr/>
        </p:nvPicPr>
        <p:blipFill>
          <a:blip r:embed="rId15" cstate="screen">
            <a:extLst>
              <a:ext uri="{BEBA8EAE-BF5A-486C-A8C5-ECC9F3942E4B}">
                <a14:imgProps xmlns:a14="http://schemas.microsoft.com/office/drawing/2010/main">
                  <a14:imgLayer r:embed="rId16">
                    <a14:imgEffect>
                      <a14:backgroundRemoval t="10000" b="90000" l="375" r="100000"/>
                    </a14:imgEffect>
                  </a14:imgLayer>
                </a14:imgProps>
              </a:ext>
              <a:ext uri="{28A0092B-C50C-407E-A947-70E740481C1C}">
                <a14:useLocalDpi xmlns:a14="http://schemas.microsoft.com/office/drawing/2010/main"/>
              </a:ext>
            </a:extLst>
          </a:blip>
          <a:srcRect/>
          <a:stretch>
            <a:fillRect/>
          </a:stretch>
        </p:blipFill>
        <p:spPr bwMode="auto">
          <a:xfrm>
            <a:off x="248976" y="1887103"/>
            <a:ext cx="1390220" cy="188697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Image result for person working skid steer">
            <a:extLst>
              <a:ext uri="{FF2B5EF4-FFF2-40B4-BE49-F238E27FC236}">
                <a16:creationId xmlns="" xmlns:a16="http://schemas.microsoft.com/office/drawing/2014/main" id="{774C7F4C-A169-4B52-AC19-C853B2DC795A}"/>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739195" y="2173777"/>
            <a:ext cx="1358411" cy="127107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Image result for landscape lighting worker">
            <a:extLst>
              <a:ext uri="{FF2B5EF4-FFF2-40B4-BE49-F238E27FC236}">
                <a16:creationId xmlns="" xmlns:a16="http://schemas.microsoft.com/office/drawing/2014/main" id="{BD9F7C73-06ED-430D-AF71-D088B58D9DFE}"/>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1747957" y="3981379"/>
            <a:ext cx="1330616" cy="126459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Image result for hardscaping worker">
            <a:extLst>
              <a:ext uri="{FF2B5EF4-FFF2-40B4-BE49-F238E27FC236}">
                <a16:creationId xmlns="" xmlns:a16="http://schemas.microsoft.com/office/drawing/2014/main" id="{2732E209-EBF5-4EDE-80EB-826BB46E15EB}"/>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7465837" y="2179459"/>
            <a:ext cx="1476266" cy="131187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8" descr="Image result for woman landscaper">
            <a:extLst>
              <a:ext uri="{FF2B5EF4-FFF2-40B4-BE49-F238E27FC236}">
                <a16:creationId xmlns="" xmlns:a16="http://schemas.microsoft.com/office/drawing/2014/main" id="{0B17C6E1-A352-4136-B6DB-604B49ED8CD2}"/>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3178028" y="3975216"/>
            <a:ext cx="1358411" cy="127616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0" descr="Image result for woman landscaper">
            <a:extLst>
              <a:ext uri="{FF2B5EF4-FFF2-40B4-BE49-F238E27FC236}">
                <a16:creationId xmlns="" xmlns:a16="http://schemas.microsoft.com/office/drawing/2014/main" id="{9545DA14-B4DB-4493-A460-43B6899F1644}"/>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7398763" y="371832"/>
            <a:ext cx="1490857" cy="1353062"/>
          </a:xfrm>
          <a:prstGeom prst="rect">
            <a:avLst/>
          </a:prstGeom>
          <a:noFill/>
          <a:extLst>
            <a:ext uri="{909E8E84-426E-40DD-AFC4-6F175D3DCCD1}">
              <a14:hiddenFill xmlns:a14="http://schemas.microsoft.com/office/drawing/2010/main">
                <a:solidFill>
                  <a:srgbClr val="FFFFFF"/>
                </a:solidFill>
              </a14:hiddenFill>
            </a:ext>
          </a:extLst>
        </p:spPr>
      </p:pic>
      <p:sp>
        <p:nvSpPr>
          <p:cNvPr id="58" name="Title 1">
            <a:extLst>
              <a:ext uri="{FF2B5EF4-FFF2-40B4-BE49-F238E27FC236}">
                <a16:creationId xmlns="" xmlns:a16="http://schemas.microsoft.com/office/drawing/2014/main" id="{077A571A-50DF-4B2F-96D0-685163AF10DF}"/>
              </a:ext>
            </a:extLst>
          </p:cNvPr>
          <p:cNvSpPr txBox="1">
            <a:spLocks/>
          </p:cNvSpPr>
          <p:nvPr/>
        </p:nvSpPr>
        <p:spPr>
          <a:xfrm>
            <a:off x="3350737" y="5271613"/>
            <a:ext cx="1343683" cy="400343"/>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5400" b="1" kern="1200">
                <a:solidFill>
                  <a:schemeClr val="tx1"/>
                </a:solidFill>
                <a:latin typeface="Arial" panose="020B0604020202020204" pitchFamily="34" charset="0"/>
                <a:ea typeface="+mj-ea"/>
                <a:cs typeface="Arial" panose="020B0604020202020204" pitchFamily="34" charset="0"/>
              </a:defRPr>
            </a:lvl1pPr>
          </a:lstStyle>
          <a:p>
            <a:r>
              <a:rPr lang="en-CA" sz="1200" dirty="0">
                <a:solidFill>
                  <a:prstClr val="black"/>
                </a:solidFill>
                <a:sym typeface="Arial"/>
              </a:rPr>
              <a:t>Equipment Operator</a:t>
            </a:r>
            <a:endParaRPr lang="en-CA" sz="1200" dirty="0">
              <a:solidFill>
                <a:prstClr val="black"/>
              </a:solidFill>
            </a:endParaRPr>
          </a:p>
        </p:txBody>
      </p:sp>
      <p:sp>
        <p:nvSpPr>
          <p:cNvPr id="59" name="Title 1">
            <a:extLst>
              <a:ext uri="{FF2B5EF4-FFF2-40B4-BE49-F238E27FC236}">
                <a16:creationId xmlns="" xmlns:a16="http://schemas.microsoft.com/office/drawing/2014/main" id="{CAFA9A02-89C6-4752-9993-0ADAF3868194}"/>
              </a:ext>
            </a:extLst>
          </p:cNvPr>
          <p:cNvSpPr txBox="1">
            <a:spLocks/>
          </p:cNvSpPr>
          <p:nvPr/>
        </p:nvSpPr>
        <p:spPr>
          <a:xfrm>
            <a:off x="7398763" y="5268623"/>
            <a:ext cx="2089721" cy="97313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1" kern="1200">
                <a:solidFill>
                  <a:schemeClr val="tx1"/>
                </a:solidFill>
                <a:latin typeface="Arial" panose="020B0604020202020204" pitchFamily="34" charset="0"/>
                <a:ea typeface="+mj-ea"/>
                <a:cs typeface="Arial" panose="020B0604020202020204" pitchFamily="34" charset="0"/>
              </a:defRPr>
            </a:lvl1pPr>
          </a:lstStyle>
          <a:p>
            <a:r>
              <a:rPr lang="en-CA" sz="1200" dirty="0">
                <a:solidFill>
                  <a:prstClr val="black"/>
                </a:solidFill>
                <a:sym typeface="Arial"/>
              </a:rPr>
              <a:t>Garden Center Sales</a:t>
            </a:r>
            <a:endParaRPr lang="en-CA" sz="1200" dirty="0">
              <a:solidFill>
                <a:prstClr val="black"/>
              </a:solidFill>
            </a:endParaRPr>
          </a:p>
        </p:txBody>
      </p:sp>
      <p:sp>
        <p:nvSpPr>
          <p:cNvPr id="60" name="Google Shape;284;p26">
            <a:extLst>
              <a:ext uri="{FF2B5EF4-FFF2-40B4-BE49-F238E27FC236}">
                <a16:creationId xmlns="" xmlns:a16="http://schemas.microsoft.com/office/drawing/2014/main" id="{41CA0BF2-9CFE-47D7-BCA3-575E0906F957}"/>
              </a:ext>
            </a:extLst>
          </p:cNvPr>
          <p:cNvSpPr txBox="1"/>
          <p:nvPr/>
        </p:nvSpPr>
        <p:spPr>
          <a:xfrm>
            <a:off x="201901" y="74367"/>
            <a:ext cx="8165402" cy="372300"/>
          </a:xfrm>
          <a:prstGeom prst="rect">
            <a:avLst/>
          </a:prstGeom>
          <a:noFill/>
          <a:ln>
            <a:noFill/>
          </a:ln>
        </p:spPr>
        <p:txBody>
          <a:bodyPr spcFirstLastPara="1" wrap="square" lIns="91425" tIns="45700" rIns="91425" bIns="45700" anchor="t" anchorCtr="0">
            <a:noAutofit/>
          </a:bodyPr>
          <a:lstStyle/>
          <a:p>
            <a:pPr>
              <a:lnSpc>
                <a:spcPct val="90000"/>
              </a:lnSpc>
            </a:pPr>
            <a:endParaRPr sz="3600" b="1" u="sng" dirty="0">
              <a:solidFill>
                <a:srgbClr val="000000"/>
              </a:solidFill>
              <a:latin typeface="Arial" panose="020B0604020202020204" pitchFamily="34" charset="0"/>
              <a:ea typeface="Boogaloo"/>
              <a:cs typeface="Arial" panose="020B0604020202020204" pitchFamily="34" charset="0"/>
              <a:sym typeface="Boogaloo"/>
            </a:endParaRPr>
          </a:p>
        </p:txBody>
      </p:sp>
      <p:cxnSp>
        <p:nvCxnSpPr>
          <p:cNvPr id="64" name="Straight Connector 63">
            <a:extLst>
              <a:ext uri="{FF2B5EF4-FFF2-40B4-BE49-F238E27FC236}">
                <a16:creationId xmlns="" xmlns:a16="http://schemas.microsoft.com/office/drawing/2014/main" id="{6D539112-F1C7-4464-BE5C-1F935C2B7F77}"/>
              </a:ext>
            </a:extLst>
          </p:cNvPr>
          <p:cNvCxnSpPr/>
          <p:nvPr/>
        </p:nvCxnSpPr>
        <p:spPr>
          <a:xfrm>
            <a:off x="82439" y="5671956"/>
            <a:ext cx="8971114"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67" name="Picture 0" descr="LO.jpg">
            <a:extLst>
              <a:ext uri="{FF2B5EF4-FFF2-40B4-BE49-F238E27FC236}">
                <a16:creationId xmlns="" xmlns:a16="http://schemas.microsoft.com/office/drawing/2014/main" id="{C77C45AD-B01C-4AB7-953C-F135B1E816CB}"/>
              </a:ext>
            </a:extLst>
          </p:cNvPr>
          <p:cNvPicPr>
            <a:picLocks noChangeAspect="1" noChangeArrowheads="1"/>
          </p:cNvPicPr>
          <p:nvPr/>
        </p:nvPicPr>
        <p:blipFill>
          <a:blip r:embed="rId22" cstate="print"/>
          <a:srcRect/>
          <a:stretch>
            <a:fillRect/>
          </a:stretch>
        </p:blipFill>
        <p:spPr bwMode="auto">
          <a:xfrm>
            <a:off x="2259250" y="5787876"/>
            <a:ext cx="1837556" cy="8900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8" name="Picture 2" descr="Image result for ymca logo">
            <a:extLst>
              <a:ext uri="{FF2B5EF4-FFF2-40B4-BE49-F238E27FC236}">
                <a16:creationId xmlns="" xmlns:a16="http://schemas.microsoft.com/office/drawing/2014/main" id="{73E540CF-13F7-41D8-B27A-9F860AAA4B22}"/>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971792" y="5789342"/>
            <a:ext cx="666504" cy="8886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9" name="Picture 2" descr="Image result for ottawa carleton district school board">
            <a:extLst>
              <a:ext uri="{FF2B5EF4-FFF2-40B4-BE49-F238E27FC236}">
                <a16:creationId xmlns="" xmlns:a16="http://schemas.microsoft.com/office/drawing/2014/main" id="{4ADDBFCA-3799-4171-8DB5-580251763863}"/>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4747790" y="5753514"/>
            <a:ext cx="797868" cy="8998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0" name="Picture 6" descr="Related image">
            <a:extLst>
              <a:ext uri="{FF2B5EF4-FFF2-40B4-BE49-F238E27FC236}">
                <a16:creationId xmlns="" xmlns:a16="http://schemas.microsoft.com/office/drawing/2014/main" id="{0A1D0BD8-BAED-4386-A528-8C0A53E49920}"/>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6358775" y="5852587"/>
            <a:ext cx="1768166" cy="701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201634"/>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Education</a:t>
            </a:r>
            <a:endParaRPr lang="en-CA" dirty="0"/>
          </a:p>
        </p:txBody>
      </p:sp>
      <p:sp>
        <p:nvSpPr>
          <p:cNvPr id="3" name="Content Placeholder 2"/>
          <p:cNvSpPr>
            <a:spLocks noGrp="1"/>
          </p:cNvSpPr>
          <p:nvPr>
            <p:ph idx="1"/>
          </p:nvPr>
        </p:nvSpPr>
        <p:spPr/>
        <p:txBody>
          <a:bodyPr>
            <a:normAutofit fontScale="92500" lnSpcReduction="20000"/>
          </a:bodyPr>
          <a:lstStyle/>
          <a:p>
            <a:pPr marL="0" indent="0">
              <a:buNone/>
            </a:pPr>
            <a:r>
              <a:rPr lang="en-CA" b="1" dirty="0" smtClean="0"/>
              <a:t>YMCA</a:t>
            </a:r>
            <a:r>
              <a:rPr lang="en-CA" dirty="0" smtClean="0"/>
              <a:t> </a:t>
            </a:r>
            <a:r>
              <a:rPr lang="en-CA" b="1" dirty="0" smtClean="0"/>
              <a:t>YWCA</a:t>
            </a:r>
          </a:p>
          <a:p>
            <a:pPr marL="0" indent="0">
              <a:buNone/>
            </a:pPr>
            <a:r>
              <a:rPr lang="en-CA" sz="2400" dirty="0" smtClean="0"/>
              <a:t>Pre-Apprenticeship Horticulture Program</a:t>
            </a:r>
          </a:p>
          <a:p>
            <a:r>
              <a:rPr lang="en-CA" sz="2400" dirty="0">
                <a:solidFill>
                  <a:schemeClr val="bg1"/>
                </a:solidFill>
                <a:hlinkClick r:id="rId2"/>
              </a:rPr>
              <a:t>https://www.ymcaywca.ca/employment-immigrant-services/services-for-job-seekers/pre-apprenticeship-horticulture-training-program</a:t>
            </a:r>
            <a:r>
              <a:rPr lang="en-CA" sz="2400" dirty="0" smtClean="0">
                <a:solidFill>
                  <a:schemeClr val="bg1"/>
                </a:solidFill>
                <a:hlinkClick r:id="rId2"/>
              </a:rPr>
              <a:t>/</a:t>
            </a:r>
            <a:endParaRPr lang="en-CA" sz="2400" dirty="0" smtClean="0">
              <a:solidFill>
                <a:schemeClr val="bg1"/>
              </a:solidFill>
            </a:endParaRPr>
          </a:p>
          <a:p>
            <a:pPr marL="0" indent="0">
              <a:buNone/>
            </a:pPr>
            <a:endParaRPr lang="en-CA" dirty="0" smtClean="0"/>
          </a:p>
          <a:p>
            <a:pPr marL="0" indent="0">
              <a:buNone/>
            </a:pPr>
            <a:r>
              <a:rPr lang="en-CA" b="1" dirty="0" smtClean="0"/>
              <a:t>Algonquin College</a:t>
            </a:r>
          </a:p>
          <a:p>
            <a:pPr marL="0" indent="0">
              <a:buNone/>
            </a:pPr>
            <a:r>
              <a:rPr lang="en-CA" sz="2400" dirty="0" smtClean="0"/>
              <a:t>Diploma Program</a:t>
            </a:r>
          </a:p>
          <a:p>
            <a:r>
              <a:rPr lang="en-CA" sz="2400" dirty="0">
                <a:hlinkClick r:id="rId3"/>
              </a:rPr>
              <a:t>https://www.algonquincollege.com/mediaanddesign/program/horticultural-industries</a:t>
            </a:r>
            <a:r>
              <a:rPr lang="en-CA" sz="2400" dirty="0" smtClean="0">
                <a:hlinkClick r:id="rId3"/>
              </a:rPr>
              <a:t>/</a:t>
            </a:r>
            <a:endParaRPr lang="en-CA" sz="2400" dirty="0" smtClean="0"/>
          </a:p>
          <a:p>
            <a:pPr marL="0" indent="0">
              <a:buNone/>
            </a:pPr>
            <a:r>
              <a:rPr lang="en-CA" sz="2400" dirty="0" smtClean="0"/>
              <a:t>Apprenticeship Program</a:t>
            </a:r>
          </a:p>
          <a:p>
            <a:r>
              <a:rPr lang="en-CA" sz="2400" dirty="0">
                <a:hlinkClick r:id="rId4"/>
              </a:rPr>
              <a:t>https://www.algonquincollege.com/mediaanddesign/program/horticultural-technician</a:t>
            </a:r>
            <a:r>
              <a:rPr lang="en-CA" sz="2400" dirty="0" smtClean="0">
                <a:hlinkClick r:id="rId4"/>
              </a:rPr>
              <a:t>/</a:t>
            </a:r>
            <a:endParaRPr lang="en-CA" sz="2400" dirty="0" smtClean="0"/>
          </a:p>
          <a:p>
            <a:pPr marL="0" indent="0">
              <a:buNone/>
            </a:pPr>
            <a:r>
              <a:rPr lang="en-CA" sz="2400" dirty="0" smtClean="0"/>
              <a:t>Forestry Program</a:t>
            </a:r>
          </a:p>
          <a:p>
            <a:r>
              <a:rPr lang="en-CA" sz="2400" dirty="0">
                <a:hlinkClick r:id="rId5"/>
              </a:rPr>
              <a:t>https://www.algonquincollege.com/pembroke/program/forestry-technician</a:t>
            </a:r>
            <a:r>
              <a:rPr lang="en-CA" sz="2400" dirty="0" smtClean="0">
                <a:hlinkClick r:id="rId5"/>
              </a:rPr>
              <a:t>/</a:t>
            </a:r>
            <a:endParaRPr lang="en-CA" sz="2400" dirty="0" smtClean="0"/>
          </a:p>
          <a:p>
            <a:endParaRPr lang="en-CA" sz="2400" dirty="0" smtClean="0"/>
          </a:p>
          <a:p>
            <a:endParaRPr lang="en-CA" sz="2400" dirty="0"/>
          </a:p>
          <a:p>
            <a:pPr marL="0" indent="0">
              <a:buNone/>
            </a:pPr>
            <a:endParaRPr lang="en-CA" sz="2400" dirty="0" smtClean="0"/>
          </a:p>
          <a:p>
            <a:endParaRPr lang="en-CA" sz="2400" dirty="0"/>
          </a:p>
          <a:p>
            <a:pPr marL="0" indent="0">
              <a:buNone/>
            </a:pPr>
            <a:endParaRPr lang="en-CA" sz="2400" dirty="0" smtClean="0"/>
          </a:p>
        </p:txBody>
      </p:sp>
      <p:sp>
        <p:nvSpPr>
          <p:cNvPr id="4" name="Text Placeholder 3"/>
          <p:cNvSpPr>
            <a:spLocks noGrp="1"/>
          </p:cNvSpPr>
          <p:nvPr>
            <p:ph type="body" sz="half" idx="2"/>
          </p:nvPr>
        </p:nvSpPr>
        <p:spPr/>
        <p:txBody>
          <a:bodyPr/>
          <a:lstStyle/>
          <a:p>
            <a:endParaRPr lang="en-CA"/>
          </a:p>
        </p:txBody>
      </p:sp>
    </p:spTree>
    <p:extLst>
      <p:ext uri="{BB962C8B-B14F-4D97-AF65-F5344CB8AC3E}">
        <p14:creationId xmlns:p14="http://schemas.microsoft.com/office/powerpoint/2010/main" val="1768638919"/>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CA" dirty="0" smtClean="0"/>
              <a:t>Consultation, Restoration, Installation, Garden Maintenance, Seasonal Containers</a:t>
            </a:r>
            <a:endParaRPr lang="en-CA" dirty="0"/>
          </a:p>
        </p:txBody>
      </p:sp>
      <p:sp>
        <p:nvSpPr>
          <p:cNvPr id="4" name="Title 3"/>
          <p:cNvSpPr>
            <a:spLocks noGrp="1"/>
          </p:cNvSpPr>
          <p:nvPr>
            <p:ph type="title"/>
          </p:nvPr>
        </p:nvSpPr>
        <p:spPr/>
        <p:txBody>
          <a:bodyPr/>
          <a:lstStyle/>
          <a:p>
            <a:r>
              <a:rPr lang="en-CA" dirty="0" smtClean="0"/>
              <a:t>Wild Roots Floral &amp; Garden</a:t>
            </a:r>
            <a:endParaRPr lang="en-CA"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533" y="185300"/>
            <a:ext cx="3960440" cy="396044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1218185"/>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smtClean="0"/>
              <a:t>Angela Firman </a:t>
            </a:r>
            <a:endParaRPr lang="en-CA" dirty="0"/>
          </a:p>
        </p:txBody>
      </p:sp>
      <p:sp>
        <p:nvSpPr>
          <p:cNvPr id="7" name="Text Placeholder 6"/>
          <p:cNvSpPr>
            <a:spLocks noGrp="1"/>
          </p:cNvSpPr>
          <p:nvPr>
            <p:ph type="body" sz="half" idx="2"/>
          </p:nvPr>
        </p:nvSpPr>
        <p:spPr>
          <a:xfrm>
            <a:off x="-108520" y="3212976"/>
            <a:ext cx="2808312" cy="1432176"/>
          </a:xfrm>
        </p:spPr>
        <p:txBody>
          <a:bodyPr/>
          <a:lstStyle/>
          <a:p>
            <a:pPr algn="ctr"/>
            <a:r>
              <a:rPr lang="en-CA" dirty="0" smtClean="0"/>
              <a:t>Wild Roots Floral &amp; Garden Owner/Operator</a:t>
            </a:r>
          </a:p>
        </p:txBody>
      </p:sp>
      <p:pic>
        <p:nvPicPr>
          <p:cNvPr id="9" name="Picture 2" descr="73852c2f-f17c-4d80-8b38-c30d246b7350@namprd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692696"/>
            <a:ext cx="5481226" cy="547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7"/>
          <p:cNvSpPr>
            <a:spLocks noGrp="1"/>
          </p:cNvSpPr>
          <p:nvPr>
            <p:ph idx="1"/>
          </p:nvPr>
        </p:nvSpPr>
        <p:spPr/>
        <p:txBody>
          <a:bodyPr/>
          <a:lstStyle/>
          <a:p>
            <a:endParaRPr lang="en-CA" dirty="0"/>
          </a:p>
        </p:txBody>
      </p:sp>
    </p:spTree>
    <p:extLst>
      <p:ext uri="{BB962C8B-B14F-4D97-AF65-F5344CB8AC3E}">
        <p14:creationId xmlns:p14="http://schemas.microsoft.com/office/powerpoint/2010/main" val="1429625735"/>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28600" y="2132855"/>
            <a:ext cx="4419600" cy="2592289"/>
          </a:xfrm>
        </p:spPr>
        <p:txBody>
          <a:bodyPr>
            <a:normAutofit fontScale="90000"/>
          </a:bodyPr>
          <a:lstStyle/>
          <a:p>
            <a:r>
              <a:rPr lang="en-CA" dirty="0"/>
              <a:t>Plants have always been my passion so I turned it into a business that I would love.</a:t>
            </a:r>
            <a:br>
              <a:rPr lang="en-CA" dirty="0"/>
            </a:br>
            <a:endParaRPr lang="en-CA" dirty="0"/>
          </a:p>
        </p:txBody>
      </p:sp>
      <p:sp>
        <p:nvSpPr>
          <p:cNvPr id="8" name="Subtitle 7"/>
          <p:cNvSpPr>
            <a:spLocks noGrp="1"/>
          </p:cNvSpPr>
          <p:nvPr>
            <p:ph type="subTitle" idx="1"/>
          </p:nvPr>
        </p:nvSpPr>
        <p:spPr/>
        <p:txBody>
          <a:bodyPr>
            <a:normAutofit/>
          </a:bodyPr>
          <a:lstStyle/>
          <a:p>
            <a:endParaRPr lang="en-CA"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1628800"/>
            <a:ext cx="3632002" cy="36320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619430"/>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CA" sz="2400" dirty="0" smtClean="0"/>
              <a:t>Over the years I’ve worked on numerous gardens of all sizes with the ultimate goal of seeing the joy they bring to my clients </a:t>
            </a:r>
            <a:endParaRPr lang="en-CA" sz="2400" dirty="0"/>
          </a:p>
        </p:txBody>
      </p:sp>
      <p:pic>
        <p:nvPicPr>
          <p:cNvPr id="717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82076" y="1982402"/>
            <a:ext cx="3779848" cy="3761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4788953"/>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CA" sz="2400" dirty="0"/>
              <a:t>Now </a:t>
            </a:r>
            <a:r>
              <a:rPr lang="en-CA" sz="2400" dirty="0" smtClean="0"/>
              <a:t>I use my knowledge and experiences to inspire </a:t>
            </a:r>
            <a:r>
              <a:rPr lang="en-CA" sz="2400" dirty="0"/>
              <a:t>students </a:t>
            </a:r>
            <a:r>
              <a:rPr lang="en-CA" sz="2400" dirty="0" smtClean="0"/>
              <a:t>to pursue </a:t>
            </a:r>
            <a:r>
              <a:rPr lang="en-CA" sz="2400" dirty="0"/>
              <a:t>this very creative and rewarding skilled </a:t>
            </a:r>
            <a:r>
              <a:rPr lang="en-CA" sz="2400" dirty="0" smtClean="0"/>
              <a:t>trade as a career</a:t>
            </a:r>
            <a:endParaRPr lang="en-CA" sz="24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1027009609"/>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04800" y="1295400"/>
            <a:ext cx="7772400" cy="4818062"/>
          </a:xfrm>
        </p:spPr>
        <p:txBody>
          <a:bodyPr>
            <a:normAutofit/>
          </a:bodyPr>
          <a:lstStyle/>
          <a:p>
            <a:endParaRPr lang="en-US" dirty="0"/>
          </a:p>
        </p:txBody>
      </p:sp>
      <p:sp>
        <p:nvSpPr>
          <p:cNvPr id="3" name="Title 2"/>
          <p:cNvSpPr>
            <a:spLocks noGrp="1"/>
          </p:cNvSpPr>
          <p:nvPr>
            <p:ph type="title"/>
          </p:nvPr>
        </p:nvSpPr>
        <p:spPr/>
        <p:txBody>
          <a:bodyPr>
            <a:normAutofit fontScale="90000"/>
          </a:bodyPr>
          <a:lstStyle/>
          <a:p>
            <a:r>
              <a:rPr lang="en-US" b="1" u="sng" dirty="0"/>
              <a:t>Horticulture Training Program</a:t>
            </a:r>
            <a:r>
              <a:rPr lang="en-CA" dirty="0"/>
              <a:t/>
            </a:r>
            <a:br>
              <a:rPr lang="en-CA" dirty="0"/>
            </a:br>
            <a:endParaRPr lang="en-US" dirty="0"/>
          </a:p>
        </p:txBody>
      </p:sp>
      <p:sp>
        <p:nvSpPr>
          <p:cNvPr id="5" name="Rectangle 4"/>
          <p:cNvSpPr/>
          <p:nvPr/>
        </p:nvSpPr>
        <p:spPr>
          <a:xfrm>
            <a:off x="395536" y="1340768"/>
            <a:ext cx="7992888" cy="5262979"/>
          </a:xfrm>
          <a:prstGeom prst="rect">
            <a:avLst/>
          </a:prstGeom>
          <a:solidFill>
            <a:schemeClr val="tx2">
              <a:lumMod val="40000"/>
              <a:lumOff val="6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pPr lvl="0"/>
            <a:r>
              <a:rPr lang="en-US" sz="2400" b="1" dirty="0" smtClean="0"/>
              <a:t>The </a:t>
            </a:r>
            <a:r>
              <a:rPr lang="en-US" sz="2400" b="1" dirty="0" smtClean="0"/>
              <a:t>YMCA YWCA Pre-Apprenticeship Horticulture Program</a:t>
            </a:r>
          </a:p>
          <a:p>
            <a:pPr lvl="0"/>
            <a:r>
              <a:rPr lang="en-US" sz="2400" b="1" dirty="0" smtClean="0"/>
              <a:t>Duration of 26 weeks that includes: </a:t>
            </a:r>
            <a:endParaRPr lang="en-US" sz="2400" dirty="0" smtClean="0"/>
          </a:p>
          <a:p>
            <a:pPr marL="285750" lvl="0" indent="-285750">
              <a:buFont typeface="Arial" panose="020B0604020202020204" pitchFamily="34" charset="0"/>
              <a:buChar char="•"/>
            </a:pPr>
            <a:r>
              <a:rPr lang="en-US" sz="2400" dirty="0" smtClean="0"/>
              <a:t>Academic and Technical training in Horticulture</a:t>
            </a:r>
          </a:p>
          <a:p>
            <a:pPr marL="285750" lvl="0" indent="-285750">
              <a:buFont typeface="Arial" panose="020B0604020202020204" pitchFamily="34" charset="0"/>
              <a:buChar char="•"/>
            </a:pPr>
            <a:r>
              <a:rPr lang="en-US" sz="2400" dirty="0" smtClean="0"/>
              <a:t>Pre-Employment Preparation</a:t>
            </a:r>
          </a:p>
          <a:p>
            <a:pPr marL="285750" indent="-285750">
              <a:buFont typeface="Arial" panose="020B0604020202020204" pitchFamily="34" charset="0"/>
              <a:buChar char="•"/>
            </a:pPr>
            <a:r>
              <a:rPr lang="en-US" sz="2400" b="1" dirty="0" smtClean="0"/>
              <a:t>Paid </a:t>
            </a:r>
            <a:r>
              <a:rPr lang="en-US" sz="2400" dirty="0"/>
              <a:t>Work </a:t>
            </a:r>
            <a:r>
              <a:rPr lang="en-US" sz="2400" dirty="0" smtClean="0"/>
              <a:t>Placement</a:t>
            </a:r>
          </a:p>
          <a:p>
            <a:pPr marL="285750" lvl="0" indent="-285750">
              <a:buFont typeface="Arial" panose="020B0604020202020204" pitchFamily="34" charset="0"/>
              <a:buChar char="•"/>
            </a:pPr>
            <a:r>
              <a:rPr lang="en-US" sz="2400" dirty="0" smtClean="0"/>
              <a:t>Textbooks</a:t>
            </a:r>
            <a:r>
              <a:rPr lang="en-US" sz="2400" dirty="0"/>
              <a:t>, </a:t>
            </a:r>
            <a:r>
              <a:rPr lang="en-US" sz="2400" dirty="0" smtClean="0"/>
              <a:t>Toolkit, </a:t>
            </a:r>
            <a:r>
              <a:rPr lang="en-US" sz="2400" dirty="0"/>
              <a:t>and Safety Equipment </a:t>
            </a:r>
            <a:r>
              <a:rPr lang="en-US" sz="2400" dirty="0" smtClean="0"/>
              <a:t>- </a:t>
            </a:r>
            <a:r>
              <a:rPr lang="en-US" sz="2400" b="1" dirty="0" smtClean="0"/>
              <a:t>at </a:t>
            </a:r>
            <a:r>
              <a:rPr lang="en-US" sz="2400" b="1" dirty="0"/>
              <a:t>no cost</a:t>
            </a:r>
            <a:endParaRPr lang="en-CA" sz="2400" dirty="0"/>
          </a:p>
          <a:p>
            <a:pPr marL="285750" lvl="0" indent="-285750">
              <a:buFont typeface="Arial" panose="020B0604020202020204" pitchFamily="34" charset="0"/>
              <a:buChar char="•"/>
            </a:pPr>
            <a:r>
              <a:rPr lang="en-US" sz="2400" dirty="0"/>
              <a:t>First Aid &amp; </a:t>
            </a:r>
            <a:r>
              <a:rPr lang="en-US" sz="2400" dirty="0" smtClean="0"/>
              <a:t>CPR, </a:t>
            </a:r>
            <a:r>
              <a:rPr lang="en-US" sz="2400" dirty="0"/>
              <a:t>WHMIS, Worker Health and Safety Awareness in 4 Steps </a:t>
            </a:r>
            <a:r>
              <a:rPr lang="en-US" sz="2400" dirty="0" smtClean="0"/>
              <a:t>- </a:t>
            </a:r>
            <a:r>
              <a:rPr lang="en-US" sz="2400" b="1" dirty="0" smtClean="0"/>
              <a:t>at </a:t>
            </a:r>
            <a:r>
              <a:rPr lang="en-US" sz="2400" b="1" dirty="0"/>
              <a:t>no cost</a:t>
            </a:r>
            <a:endParaRPr lang="en-CA" sz="2400" dirty="0"/>
          </a:p>
          <a:p>
            <a:pPr marL="285750" lvl="0" indent="-285750">
              <a:buFont typeface="Arial" panose="020B0604020202020204" pitchFamily="34" charset="0"/>
              <a:buChar char="•"/>
            </a:pPr>
            <a:r>
              <a:rPr lang="en-US" sz="2400" dirty="0"/>
              <a:t>Access to Prior Learning Assessment and Recognition (PLAR) portfolio review </a:t>
            </a:r>
            <a:endParaRPr lang="en-US" sz="2400" dirty="0" smtClean="0"/>
          </a:p>
          <a:p>
            <a:pPr marL="285750" indent="-285750">
              <a:buFont typeface="Arial" panose="020B0604020202020204" pitchFamily="34" charset="0"/>
              <a:buChar char="•"/>
            </a:pPr>
            <a:r>
              <a:rPr lang="en-US" sz="2400" dirty="0"/>
              <a:t>Co-op component with </a:t>
            </a:r>
            <a:r>
              <a:rPr lang="en-US" sz="2400" dirty="0" smtClean="0"/>
              <a:t>OCDSB</a:t>
            </a:r>
            <a:endParaRPr lang="en-CA" sz="2400" dirty="0"/>
          </a:p>
          <a:p>
            <a:pPr marL="285750" lvl="0" indent="-285750">
              <a:buFont typeface="Arial" panose="020B0604020202020204" pitchFamily="34" charset="0"/>
              <a:buChar char="•"/>
            </a:pPr>
            <a:r>
              <a:rPr lang="en-US" sz="2400" dirty="0"/>
              <a:t>The opportunity to earn </a:t>
            </a:r>
            <a:r>
              <a:rPr lang="en-US" sz="2400" dirty="0" smtClean="0"/>
              <a:t>up to 3 secondary </a:t>
            </a:r>
            <a:r>
              <a:rPr lang="en-US" sz="2400" dirty="0"/>
              <a:t>school credits toward your Ontario Secondary School Graduation Diploma (OSSD)</a:t>
            </a:r>
            <a:endParaRPr lang="en-CA" sz="2400" dirty="0"/>
          </a:p>
        </p:txBody>
      </p:sp>
    </p:spTree>
    <p:extLst>
      <p:ext uri="{BB962C8B-B14F-4D97-AF65-F5344CB8AC3E}">
        <p14:creationId xmlns:p14="http://schemas.microsoft.com/office/powerpoint/2010/main" val="422804907"/>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524000" y="476672"/>
            <a:ext cx="5928320" cy="6114628"/>
          </a:xfrm>
        </p:spPr>
        <p:txBody>
          <a:bodyPr>
            <a:normAutofit/>
          </a:bodyPr>
          <a:lstStyle/>
          <a:p>
            <a:pPr algn="ctr">
              <a:lnSpc>
                <a:spcPct val="90000"/>
              </a:lnSpc>
            </a:pPr>
            <a:r>
              <a:rPr lang="en-US" dirty="0"/>
              <a:t>For more </a:t>
            </a:r>
            <a:r>
              <a:rPr lang="en-US" dirty="0" smtClean="0"/>
              <a:t>information </a:t>
            </a:r>
          </a:p>
          <a:p>
            <a:pPr algn="ctr">
              <a:lnSpc>
                <a:spcPct val="90000"/>
              </a:lnSpc>
            </a:pPr>
            <a:r>
              <a:rPr lang="en-US" dirty="0" smtClean="0"/>
              <a:t>please contact us</a:t>
            </a:r>
            <a:r>
              <a:rPr lang="en-US" dirty="0" smtClean="0"/>
              <a:t>:</a:t>
            </a:r>
          </a:p>
          <a:p>
            <a:pPr algn="ctr">
              <a:lnSpc>
                <a:spcPct val="90000"/>
              </a:lnSpc>
            </a:pPr>
            <a:endParaRPr lang="en-US" dirty="0" smtClean="0"/>
          </a:p>
          <a:p>
            <a:pPr algn="ctr">
              <a:lnSpc>
                <a:spcPct val="90000"/>
              </a:lnSpc>
            </a:pPr>
            <a:r>
              <a:rPr lang="en-US" dirty="0" smtClean="0"/>
              <a:t>Daniela Renderos</a:t>
            </a:r>
          </a:p>
          <a:p>
            <a:pPr algn="ctr">
              <a:lnSpc>
                <a:spcPct val="90000"/>
              </a:lnSpc>
            </a:pPr>
            <a:r>
              <a:rPr lang="en-US" b="0" dirty="0" smtClean="0">
                <a:solidFill>
                  <a:schemeClr val="tx1"/>
                </a:solidFill>
              </a:rPr>
              <a:t>Job Developer</a:t>
            </a:r>
            <a:endParaRPr lang="en-US" b="0" dirty="0" smtClean="0">
              <a:solidFill>
                <a:schemeClr val="tx1"/>
              </a:solidFill>
            </a:endParaRPr>
          </a:p>
          <a:p>
            <a:pPr algn="ctr">
              <a:lnSpc>
                <a:spcPct val="90000"/>
              </a:lnSpc>
            </a:pPr>
            <a:r>
              <a:rPr lang="en-US" b="0" dirty="0" smtClean="0">
                <a:solidFill>
                  <a:srgbClr val="0000FF"/>
                </a:solidFill>
                <a:hlinkClick r:id="rId3"/>
              </a:rPr>
              <a:t>daniela.renderos@ymcaywca.ca</a:t>
            </a:r>
            <a:endParaRPr lang="en-US" b="0" dirty="0" smtClean="0">
              <a:solidFill>
                <a:srgbClr val="0000FF"/>
              </a:solidFill>
            </a:endParaRPr>
          </a:p>
          <a:p>
            <a:pPr algn="ctr">
              <a:lnSpc>
                <a:spcPct val="90000"/>
              </a:lnSpc>
            </a:pPr>
            <a:endParaRPr lang="en-US" b="0" dirty="0" smtClean="0">
              <a:solidFill>
                <a:srgbClr val="0000FF"/>
              </a:solidFill>
            </a:endParaRPr>
          </a:p>
          <a:p>
            <a:pPr algn="ctr">
              <a:lnSpc>
                <a:spcPct val="90000"/>
              </a:lnSpc>
            </a:pPr>
            <a:r>
              <a:rPr lang="en-US" dirty="0" smtClean="0">
                <a:solidFill>
                  <a:schemeClr val="bg1"/>
                </a:solidFill>
              </a:rPr>
              <a:t>Angela Firman</a:t>
            </a:r>
          </a:p>
          <a:p>
            <a:pPr algn="ctr">
              <a:lnSpc>
                <a:spcPct val="90000"/>
              </a:lnSpc>
            </a:pPr>
            <a:r>
              <a:rPr lang="en-US" dirty="0" smtClean="0">
                <a:solidFill>
                  <a:schemeClr val="tx1"/>
                </a:solidFill>
              </a:rPr>
              <a:t>Technical </a:t>
            </a:r>
            <a:r>
              <a:rPr lang="en-US" dirty="0">
                <a:solidFill>
                  <a:schemeClr val="tx1"/>
                </a:solidFill>
              </a:rPr>
              <a:t>Teacher and Job Developer</a:t>
            </a:r>
            <a:r>
              <a:rPr lang="fr-CA" dirty="0"/>
              <a:t> </a:t>
            </a:r>
            <a:endParaRPr lang="en-US" dirty="0" smtClean="0">
              <a:solidFill>
                <a:schemeClr val="bg1"/>
              </a:solidFill>
            </a:endParaRPr>
          </a:p>
          <a:p>
            <a:pPr algn="ctr">
              <a:lnSpc>
                <a:spcPct val="90000"/>
              </a:lnSpc>
            </a:pPr>
            <a:r>
              <a:rPr lang="en-US" b="0" dirty="0" smtClean="0">
                <a:solidFill>
                  <a:srgbClr val="0000FF"/>
                </a:solidFill>
                <a:hlinkClick r:id="rId4"/>
              </a:rPr>
              <a:t>angela.firman@ymcaywca.ca</a:t>
            </a:r>
            <a:endParaRPr lang="en-US" b="0" dirty="0" smtClean="0">
              <a:solidFill>
                <a:srgbClr val="0000FF"/>
              </a:solidFill>
            </a:endParaRPr>
          </a:p>
          <a:p>
            <a:pPr algn="ctr">
              <a:lnSpc>
                <a:spcPct val="90000"/>
              </a:lnSpc>
            </a:pPr>
            <a:endParaRPr lang="en-US" b="0" dirty="0" smtClean="0">
              <a:solidFill>
                <a:srgbClr val="0000FF"/>
              </a:solidFill>
            </a:endParaRPr>
          </a:p>
          <a:p>
            <a:pPr algn="ctr"/>
            <a:r>
              <a:rPr lang="fr-CA" dirty="0" smtClean="0"/>
              <a:t>Horticulture </a:t>
            </a:r>
            <a:r>
              <a:rPr lang="fr-CA" dirty="0" err="1" smtClean="0"/>
              <a:t>Telephone</a:t>
            </a:r>
            <a:r>
              <a:rPr lang="fr-CA" dirty="0" smtClean="0"/>
              <a:t>: </a:t>
            </a:r>
            <a:r>
              <a:rPr lang="fr-CA" dirty="0"/>
              <a:t>343-961-4256 </a:t>
            </a:r>
            <a:endParaRPr lang="en-US" dirty="0"/>
          </a:p>
          <a:p>
            <a:endParaRPr lang="en-US" dirty="0" smtClean="0"/>
          </a:p>
        </p:txBody>
      </p:sp>
    </p:spTree>
    <p:extLst>
      <p:ext uri="{BB962C8B-B14F-4D97-AF65-F5344CB8AC3E}">
        <p14:creationId xmlns:p14="http://schemas.microsoft.com/office/powerpoint/2010/main" val="1992564899"/>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8774" y="1825625"/>
            <a:ext cx="7886700" cy="4351338"/>
          </a:xfrm>
        </p:spPr>
        <p:txBody>
          <a:bodyPr>
            <a:normAutofit fontScale="92500" lnSpcReduction="20000"/>
          </a:bodyPr>
          <a:lstStyle/>
          <a:p>
            <a:r>
              <a:rPr lang="en-US" dirty="0">
                <a:solidFill>
                  <a:schemeClr val="bg1"/>
                </a:solidFill>
              </a:rPr>
              <a:t>Horticulture</a:t>
            </a:r>
            <a:r>
              <a:rPr lang="en-US" dirty="0"/>
              <a:t> comes from the Latin words </a:t>
            </a:r>
            <a:r>
              <a:rPr lang="en-US" dirty="0" err="1"/>
              <a:t>hortus</a:t>
            </a:r>
            <a:r>
              <a:rPr lang="en-US" dirty="0"/>
              <a:t> which means “garden” and </a:t>
            </a:r>
            <a:r>
              <a:rPr lang="en-US" dirty="0" err="1" smtClean="0"/>
              <a:t>colere</a:t>
            </a:r>
            <a:r>
              <a:rPr lang="en-US" dirty="0" smtClean="0"/>
              <a:t> </a:t>
            </a:r>
            <a:r>
              <a:rPr lang="en-US" dirty="0"/>
              <a:t>which means </a:t>
            </a:r>
            <a:r>
              <a:rPr lang="en-US" dirty="0" smtClean="0"/>
              <a:t>“to cultivate” – cultivation or culture of a garden</a:t>
            </a:r>
          </a:p>
          <a:p>
            <a:r>
              <a:rPr lang="en-US" dirty="0" smtClean="0"/>
              <a:t>With time, the term horticulture has acquired a broader meaning, for instance, when we talk about horticulture we are referring to the production and use of plants for food, beauty and other benefits for society</a:t>
            </a:r>
            <a:endParaRPr lang="en-US" dirty="0"/>
          </a:p>
          <a:p>
            <a:r>
              <a:rPr lang="en-US" dirty="0" smtClean="0"/>
              <a:t>Science and horticulture are directly connected </a:t>
            </a:r>
            <a:r>
              <a:rPr lang="en-US" dirty="0" smtClean="0"/>
              <a:t>with botany being the </a:t>
            </a:r>
            <a:r>
              <a:rPr lang="en-US" dirty="0" smtClean="0"/>
              <a:t>most related  </a:t>
            </a:r>
          </a:p>
          <a:p>
            <a:r>
              <a:rPr lang="en-US" dirty="0" smtClean="0">
                <a:solidFill>
                  <a:schemeClr val="bg1"/>
                </a:solidFill>
              </a:rPr>
              <a:t>Botany</a:t>
            </a:r>
            <a:r>
              <a:rPr lang="en-US" dirty="0" smtClean="0"/>
              <a:t> is the study of plants and their processes </a:t>
            </a:r>
          </a:p>
          <a:p>
            <a:r>
              <a:rPr lang="en-US" dirty="0" smtClean="0">
                <a:solidFill>
                  <a:schemeClr val="bg1"/>
                </a:solidFill>
              </a:rPr>
              <a:t>Horticulture Science </a:t>
            </a:r>
            <a:r>
              <a:rPr lang="en-US" dirty="0" smtClean="0"/>
              <a:t>is the field that study the cultivation of horticulture plants</a:t>
            </a:r>
          </a:p>
          <a:p>
            <a:r>
              <a:rPr lang="en-US" dirty="0" smtClean="0"/>
              <a:t>The process of applying science to horticulture is called </a:t>
            </a:r>
            <a:r>
              <a:rPr lang="en-US" dirty="0">
                <a:solidFill>
                  <a:schemeClr val="bg1"/>
                </a:solidFill>
              </a:rPr>
              <a:t>H</a:t>
            </a:r>
            <a:r>
              <a:rPr lang="en-US" dirty="0" smtClean="0">
                <a:solidFill>
                  <a:schemeClr val="bg1"/>
                </a:solidFill>
              </a:rPr>
              <a:t>orticulture </a:t>
            </a:r>
            <a:r>
              <a:rPr lang="en-US" dirty="0" smtClean="0">
                <a:solidFill>
                  <a:schemeClr val="bg1"/>
                </a:solidFill>
              </a:rPr>
              <a:t>T</a:t>
            </a:r>
            <a:r>
              <a:rPr lang="en-US" dirty="0" smtClean="0">
                <a:solidFill>
                  <a:schemeClr val="bg1"/>
                </a:solidFill>
              </a:rPr>
              <a:t>echnology</a:t>
            </a:r>
            <a:endParaRPr lang="en-US" dirty="0" smtClean="0">
              <a:solidFill>
                <a:schemeClr val="bg1"/>
              </a:solidFill>
            </a:endParaRPr>
          </a:p>
          <a:p>
            <a:endParaRPr lang="en-US" dirty="0" smtClean="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CA" sz="1000" dirty="0">
                <a:solidFill>
                  <a:schemeClr val="bg1"/>
                </a:solidFill>
                <a:hlinkClick r:id="rId2"/>
              </a:rPr>
              <a:t>Retrieved from https://www.senecahs.org/pages/uploaded_files/Introduction%20to%20Horticulture.pdf</a:t>
            </a:r>
            <a:endParaRPr lang="en-US" sz="1000" dirty="0">
              <a:solidFill>
                <a:schemeClr val="bg1"/>
              </a:solidFill>
            </a:endParaRPr>
          </a:p>
          <a:p>
            <a:endParaRPr lang="en-US" dirty="0"/>
          </a:p>
        </p:txBody>
      </p:sp>
      <p:sp>
        <p:nvSpPr>
          <p:cNvPr id="5" name="Slide Number Placeholder 4"/>
          <p:cNvSpPr>
            <a:spLocks noGrp="1"/>
          </p:cNvSpPr>
          <p:nvPr>
            <p:ph type="sldNum" sz="quarter" idx="12"/>
          </p:nvPr>
        </p:nvSpPr>
        <p:spPr>
          <a:xfrm>
            <a:off x="6474576" y="6331412"/>
            <a:ext cx="2057400" cy="365125"/>
          </a:xfrm>
        </p:spPr>
        <p:txBody>
          <a:bodyPr/>
          <a:lstStyle/>
          <a:p>
            <a:endParaRPr lang="en-US" dirty="0"/>
          </a:p>
        </p:txBody>
      </p:sp>
      <p:sp>
        <p:nvSpPr>
          <p:cNvPr id="6" name="Title 5"/>
          <p:cNvSpPr>
            <a:spLocks noGrp="1"/>
          </p:cNvSpPr>
          <p:nvPr>
            <p:ph type="title"/>
          </p:nvPr>
        </p:nvSpPr>
        <p:spPr/>
        <p:txBody>
          <a:bodyPr/>
          <a:lstStyle/>
          <a:p>
            <a:r>
              <a:rPr lang="en-CA" dirty="0" smtClean="0"/>
              <a:t>What is Horticulture?</a:t>
            </a:r>
            <a:endParaRPr lang="en-CA" dirty="0"/>
          </a:p>
        </p:txBody>
      </p:sp>
    </p:spTree>
    <p:extLst>
      <p:ext uri="{BB962C8B-B14F-4D97-AF65-F5344CB8AC3E}">
        <p14:creationId xmlns:p14="http://schemas.microsoft.com/office/powerpoint/2010/main" val="2044924522"/>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smtClean="0"/>
              <a:t>Floral Arrangement</a:t>
            </a:r>
            <a:endParaRPr lang="en-CA" dirty="0"/>
          </a:p>
        </p:txBody>
      </p:sp>
      <p:sp>
        <p:nvSpPr>
          <p:cNvPr id="6" name="Text Placeholder 5"/>
          <p:cNvSpPr>
            <a:spLocks noGrp="1"/>
          </p:cNvSpPr>
          <p:nvPr>
            <p:ph type="body" sz="half" idx="2"/>
          </p:nvPr>
        </p:nvSpPr>
        <p:spPr/>
        <p:txBody>
          <a:bodyPr/>
          <a:lstStyle/>
          <a:p>
            <a:endParaRPr lang="en-CA"/>
          </a:p>
        </p:txBody>
      </p:sp>
      <p:pic>
        <p:nvPicPr>
          <p:cNvPr id="10242"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676" r="676"/>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793805"/>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Harvest Workshop</a:t>
            </a:r>
            <a:endParaRPr lang="en-CA" dirty="0"/>
          </a:p>
        </p:txBody>
      </p:sp>
      <p:sp>
        <p:nvSpPr>
          <p:cNvPr id="4" name="Text Placeholder 3"/>
          <p:cNvSpPr>
            <a:spLocks noGrp="1"/>
          </p:cNvSpPr>
          <p:nvPr>
            <p:ph type="body" sz="half" idx="2"/>
          </p:nvPr>
        </p:nvSpPr>
        <p:spPr/>
        <p:txBody>
          <a:bodyPr/>
          <a:lstStyle/>
          <a:p>
            <a:endParaRPr lang="en-CA"/>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00400" y="456406"/>
            <a:ext cx="54864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0982047"/>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2988" r="12988"/>
          <a:stretch>
            <a:fillRect/>
          </a:stretch>
        </p:blipFill>
        <p:spPr>
          <a:xfrm rot="5400000">
            <a:off x="3200400" y="381000"/>
            <a:ext cx="5562600" cy="5638800"/>
          </a:xfrm>
        </p:spPr>
      </p:pic>
      <p:sp>
        <p:nvSpPr>
          <p:cNvPr id="6" name="Title 5"/>
          <p:cNvSpPr>
            <a:spLocks noGrp="1"/>
          </p:cNvSpPr>
          <p:nvPr>
            <p:ph type="title"/>
          </p:nvPr>
        </p:nvSpPr>
        <p:spPr/>
        <p:txBody>
          <a:bodyPr/>
          <a:lstStyle/>
          <a:p>
            <a:r>
              <a:rPr lang="en-CA" dirty="0" smtClean="0"/>
              <a:t>Spring Planter</a:t>
            </a:r>
            <a:endParaRPr lang="en-CA" dirty="0"/>
          </a:p>
        </p:txBody>
      </p:sp>
      <p:sp>
        <p:nvSpPr>
          <p:cNvPr id="7" name="Text Placeholder 6"/>
          <p:cNvSpPr>
            <a:spLocks noGrp="1"/>
          </p:cNvSpPr>
          <p:nvPr>
            <p:ph type="body" sz="half" idx="2"/>
          </p:nvPr>
        </p:nvSpPr>
        <p:spPr/>
        <p:txBody>
          <a:bodyPr/>
          <a:lstStyle/>
          <a:p>
            <a:endParaRPr lang="en-CA"/>
          </a:p>
        </p:txBody>
      </p:sp>
    </p:spTree>
    <p:extLst>
      <p:ext uri="{BB962C8B-B14F-4D97-AF65-F5344CB8AC3E}">
        <p14:creationId xmlns:p14="http://schemas.microsoft.com/office/powerpoint/2010/main" val="3637764123"/>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200400" y="1141137"/>
            <a:ext cx="5486400" cy="411693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0" y="1901952"/>
            <a:ext cx="2771800" cy="1371600"/>
          </a:xfrm>
        </p:spPr>
        <p:txBody>
          <a:bodyPr/>
          <a:lstStyle/>
          <a:p>
            <a:pPr algn="ctr"/>
            <a:r>
              <a:rPr lang="en-CA" dirty="0" smtClean="0"/>
              <a:t>Summer Window  Planter</a:t>
            </a:r>
            <a:endParaRPr lang="en-CA" dirty="0"/>
          </a:p>
        </p:txBody>
      </p:sp>
      <p:sp>
        <p:nvSpPr>
          <p:cNvPr id="5" name="Text Placeholder 4"/>
          <p:cNvSpPr>
            <a:spLocks noGrp="1"/>
          </p:cNvSpPr>
          <p:nvPr>
            <p:ph type="body" sz="half" idx="2"/>
          </p:nvPr>
        </p:nvSpPr>
        <p:spPr/>
        <p:txBody>
          <a:bodyPr/>
          <a:lstStyle/>
          <a:p>
            <a:endParaRPr lang="en-CA" dirty="0"/>
          </a:p>
        </p:txBody>
      </p:sp>
    </p:spTree>
    <p:extLst>
      <p:ext uri="{BB962C8B-B14F-4D97-AF65-F5344CB8AC3E}">
        <p14:creationId xmlns:p14="http://schemas.microsoft.com/office/powerpoint/2010/main" val="3756296508"/>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Summer Planter</a:t>
            </a:r>
            <a:endParaRPr lang="en-CA" dirty="0"/>
          </a:p>
        </p:txBody>
      </p:sp>
      <p:sp>
        <p:nvSpPr>
          <p:cNvPr id="4" name="Text Placeholder 3"/>
          <p:cNvSpPr>
            <a:spLocks noGrp="1"/>
          </p:cNvSpPr>
          <p:nvPr>
            <p:ph type="body" sz="half" idx="2"/>
          </p:nvPr>
        </p:nvSpPr>
        <p:spPr/>
        <p:txBody>
          <a:bodyPr/>
          <a:lstStyle/>
          <a:p>
            <a:endParaRPr lang="en-CA"/>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5400000">
            <a:off x="3200400" y="1141137"/>
            <a:ext cx="5486400" cy="4116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6584479"/>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CA" dirty="0" smtClean="0"/>
              <a:t>Winter Arrangement</a:t>
            </a:r>
            <a:endParaRPr lang="en-CA" dirty="0"/>
          </a:p>
        </p:txBody>
      </p:sp>
      <p:sp>
        <p:nvSpPr>
          <p:cNvPr id="4" name="Text Placeholder 3"/>
          <p:cNvSpPr>
            <a:spLocks noGrp="1"/>
          </p:cNvSpPr>
          <p:nvPr>
            <p:ph type="body" sz="half" idx="2"/>
          </p:nvPr>
        </p:nvSpPr>
        <p:spPr/>
        <p:txBody>
          <a:bodyPr/>
          <a:lstStyle/>
          <a:p>
            <a:endParaRPr lang="en-CA"/>
          </a:p>
        </p:txBody>
      </p:sp>
      <p:pic>
        <p:nvPicPr>
          <p:cNvPr id="11266"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676" r="676"/>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5972842"/>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smtClean="0"/>
              <a:t>Garden Installation &amp; Maintenance</a:t>
            </a:r>
            <a:endParaRPr lang="en-CA" dirty="0"/>
          </a:p>
        </p:txBody>
      </p:sp>
      <p:sp>
        <p:nvSpPr>
          <p:cNvPr id="6" name="Text Placeholder 5"/>
          <p:cNvSpPr>
            <a:spLocks noGrp="1"/>
          </p:cNvSpPr>
          <p:nvPr>
            <p:ph type="body" sz="half" idx="2"/>
          </p:nvPr>
        </p:nvSpPr>
        <p:spPr/>
        <p:txBody>
          <a:bodyPr/>
          <a:lstStyle/>
          <a:p>
            <a:endParaRPr lang="en-CA"/>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47541" y="273050"/>
            <a:ext cx="4392117" cy="585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2572303"/>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Commercial Garden Installation</a:t>
            </a:r>
            <a:endParaRPr lang="en-CA" dirty="0"/>
          </a:p>
        </p:txBody>
      </p:sp>
      <p:sp>
        <p:nvSpPr>
          <p:cNvPr id="4" name="Text Placeholder 3"/>
          <p:cNvSpPr>
            <a:spLocks noGrp="1"/>
          </p:cNvSpPr>
          <p:nvPr>
            <p:ph type="body" sz="half" idx="2"/>
          </p:nvPr>
        </p:nvSpPr>
        <p:spPr/>
        <p:txBody>
          <a:bodyPr/>
          <a:lstStyle/>
          <a:p>
            <a:endParaRPr lang="en-CA"/>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5400000">
            <a:off x="3200400" y="1149743"/>
            <a:ext cx="5486400" cy="4099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81324"/>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err="1" smtClean="0"/>
              <a:t>Mosaiculture</a:t>
            </a:r>
            <a:endParaRPr lang="en-CA" dirty="0"/>
          </a:p>
        </p:txBody>
      </p:sp>
      <p:sp>
        <p:nvSpPr>
          <p:cNvPr id="4" name="Text Placeholder 3"/>
          <p:cNvSpPr>
            <a:spLocks noGrp="1"/>
          </p:cNvSpPr>
          <p:nvPr>
            <p:ph type="body" sz="half" idx="2"/>
          </p:nvPr>
        </p:nvSpPr>
        <p:spPr/>
        <p:txBody>
          <a:bodyPr/>
          <a:lstStyle/>
          <a:p>
            <a:endParaRPr lang="en-CA"/>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5400000">
            <a:off x="3200400" y="1141137"/>
            <a:ext cx="5486400" cy="4116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8239889"/>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idx="1"/>
          </p:nvPr>
        </p:nvSpPr>
        <p:spPr/>
        <p:txBody>
          <a:bodyPr/>
          <a:lstStyle/>
          <a:p>
            <a:endParaRPr lang="en-CA"/>
          </a:p>
        </p:txBody>
      </p:sp>
      <p:sp>
        <p:nvSpPr>
          <p:cNvPr id="5" name="Title 4"/>
          <p:cNvSpPr>
            <a:spLocks noGrp="1"/>
          </p:cNvSpPr>
          <p:nvPr>
            <p:ph type="title"/>
          </p:nvPr>
        </p:nvSpPr>
        <p:spPr/>
        <p:txBody>
          <a:bodyPr/>
          <a:lstStyle/>
          <a:p>
            <a:r>
              <a:rPr lang="en-CA" dirty="0" smtClean="0"/>
              <a:t>Thank you for joining me today! </a:t>
            </a:r>
            <a:endParaRPr lang="en-CA" dirty="0"/>
          </a:p>
        </p:txBody>
      </p:sp>
      <p:pic>
        <p:nvPicPr>
          <p:cNvPr id="19461" name="Picture 5"/>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460375" y="160338"/>
            <a:ext cx="3394075" cy="45259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2" descr="data:image/jpeg;base64,/9j/4AAQSkZJRgABAQEAYABgAAD/2wBDAAgGBgcGBQgHBwcJCQgKDBQNDAsLDBkSEw8UHRofHh0aHBwgJC4nICIsIxwcKDcpLDAxNDQ0Hyc5PTgyPC4zNDL/2wBDAQkJCQwLDBgNDRgyIRwhMjIyMjIyMjIyMjIyMjIyMjIyMjIyMjIyMjIyMjIyMjIyMjIyMjIyMjIyMjIyMjIyMjL/wAARCAMgAlg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pj+HQdqMn0H5U4jkfSjFe0eJcTn2/Kl59B+VGKXFAXD8vyo/AflS4pcUAJn6flS5Pt+VLijFMQA+w/KjPsPypcUuKAG5PoPypcn0H5UuKMUAJn6flS/gPypcUYouAfgPyo59B+VLijFK4Bn6flRk+35UYoxSAMn2/KjJ9vypcUuKAEz9Pyoyfb8qXFGKADPsPyo59vyoxS4oATJ9B+VLn2H5UuKMUAJk+g/KgZ9B+VLilxQAnPoPyo/L8qWlxSHYbk+g/Klz9PypcUYoAT8vypc/T8qXFGKQCc+35UvPt+VLilxQAmfYflRz6D8qXFLQAmT6D8qPy/KlxRQMPwH5Uc+35UUYoAM+w/Klz9PyoxRigAz9Pyoyfb8qUClxRcBMn2/KlBPt+VLijFK4Bk+35UZ+n5UvajFFwEyfb8qXn2/KlxS4pXHYbz6D8qXn2/KnYoxSuMTn0H5UvPoPypcUuKLgJ+A/Kl/L8qKWgBOfb8qXPsPyoxS4pAJk+35UvPoPypQKXFFwE/L8qX8B+VLilxSAb68D8qXJ9vypcUuKQ0Jz7flR+A/KlxS4oGJ+A/Kjn0H5CnYoxSEIM+35UvPoPypcUuKAG/gPypefQflTsUHigAGfQflRQOaKAscyev4UYpxH8qK6TITFLilpaYDcUuKXFLigBMUU7FLikA3FLilxS4oAbRTsUYoASlpaMUAJRinYooAbilxS0uKAG4oxTsUYoATFGKXFLigBuKXFLS4pDG4pcU4UYoAbilxS4pQKAG4pcU7FGKAG4pcUuKXFIBuKKdijFAxKKdijFACUYp2KWgBuKKdgUYpANpcUuKXFADcUuKdjmjbSuMbilp2BS4ouFhmKdinYpcUrhYZil207FLigY3FLilooASilxS4pANoxT8UoFFwG4pdtOxS4pXAbilxTsUuKQDcUuKXFLigY3FLinYpcUAMxS4p2KXFIBuKXFOxS4oAbilxTsUuKAG4pcU7FHSkOw3HFRP0qeo2HNK47ESvjrRUbg9qKLjsYpHP4UYpxHP4CjFdZziYpcUuKXFADcUuKXFLigBMUuKXFLigBMUYpcUuKAG4pcUuKMUAJijFLS0ANxS07FGKB2G4pcU7FGKQDcUYp1GKYCYoxTsUYoATFGKdijFIYmKMU7FFACYop2KMUBYTFFOxRikFhuKXFLS4oAbijFOoxQAmKWlxRikMTFGOadilApANxRin4oxRcLDcUuKdiilcYmKKWjFABRS7aXFIBtLinYFLii4DMUuKdilxSuA3FLinYpaLgMxS4p2KMUgsJS0uKXFAxMUYp2KXFACYoxTsUuKQDcUuKdijFADcU7FLilxQA3FLinYpcUXHYaBS4p2KXFK4WG4pdtOxTgtK47DO1NapccU0ikMhNHUe4pxGOKZ3oAayA0VKFzn6UVIznCOfwFGKcRz+AoruOZiYpaXFGKAEpcUtLigBMUYp2KXFADcUtLilxQA3FGKdijFAxuKXFLijFIAoxTsUYoGJRS4ooATFLilxS0BYbijFOxRigLCYpQKXFFIYmKMU7FAHNACUYpcU6gBuKMU6ikA3FBFOxRigBuKUClx7U4ClcBtGKeBxRilcBNtLilowaBiUU4CjFIBvNLinYoxRcBoAp2KXFLilcBuKXFLilxSHYbilxS49qXFAWExS4oxTsUANxS4pcUuKQDcUuKdijFADadilpcUANxS4pcUuKAExS4pQKdilcaQ3FLilxS4pXHYTFLilxTsUXCw3FKBTsUuKVxjQKUCnYpcUrhYaBTsU7FOApXHYjxSbakIo20XHYgZciounWrLFQOapXUiKuQaVx2AzCM0VhXWohQQTRUOZfKOI5/AUYpx6/gKMV6RxCYoxS4paBCYpcUuKKADFGKWloATFGKXFLikNCYoxTsUYoKsNxS4pcUtADcUuOaWlxSAbijFOx60uKAG4op2KWgBuKKdRigBMUtFLikAlGKXFLigBuKXFLilxSATFGKdilxRcBmKXFOxS0rjG4paKXFACUYp2KXFK4DcUYp2KMUgExS4pcUuKQDcUYp2KMUDsJilxS4paAG4pcUuKXFACYoxTsUuKQDcUuKXFLigBuKXFLilxQAmKMU7FFK47CYpcUtLilcdhMUuKXFLilcBMUoFOApcUrjGgUuKdilxRcLDQKdtNLilpXKsJigDmnYpwWi4WGgU4ClxThSuMbtpwFLilPSlcLDGIAzmq73CqKZdzbAawru/Cg81LlYpRuaF1fKFODXP3mqjJG6s2+1FgDhq5m7v5Gk5PFYymaxgbVzd+axANFZlswYbs80VF2y7I74jn8BS4pT1/AUV7Z5QmKXFLilxQAmKMU7FGKAEpcUuKXFK4xMUU7FGKQxtLilxS0ANxS4paXFIBKKXFLigY2jFOxRigBuKXFLilxQA3FLinYoxSAbilxS0uKLgNxS4pcUuKVwG0uKWlxQAlFLilA5pDG4pcU6jFFwExRinUYpAJjmlxS4oxSASjFOxRQMSlxS0uKQDcUYp2KMUAJilxS4pcUANxS4p2KXFAxoFLilxS4oAbS4p2KMVNwsJilpcUuKVxjcUuKdilxRcY3FLilxTsUgsNxS0uPalApXHYQCnYpQKcFpXGNApcU7FLii4CYpdtOxS4pXGNxRg06lxSuA3FKKXFBIFK47C49qRzhaTfVa5lIQ4pXHymZqMpUNg5rkryUs5wa19TucZ5NctcXOXPPNZTZtFEF0cjvWZLDuGTWg0oPXmqczZB29azuWRwny+hoqMHGc0Uh2PUCOfwFGKeV5/AUAV7lzyRuKXFOxSgUrgNxS4p2KXFADcUYpwFLikMbil207FGKBjcUYp2KXFAhmKWlxS4oGNxS4pcUuKQDcUYp2KMUXATFFOxS4pXAbijHFOooHYbil/KlxRQAlLinYoxSuA3FGKfilxQAzFLinYpcUgG4op2KXFIY3FGKdilxQMbijFPxRigQ3FGKfilxSAZilxTsUuKAGAUuKdilxSuOw3FLilxS4ouOwmKMU7FGKVxiYpcU4DNGKVwG4pcU/FGKVx2G4oxTsUuKVwsNxS4p2KMUDsIBS4p22nYpXAZinAUoHFOC0rjsNApwFLilxU3ATFKBTgKXFFx2G4pcUtJuAqbjSClphlFJuzSuPlY8n0qNqeOtLszSuNIiwcVXuI22mtAR0jxgrSuUcPqtuzZ4ri7+N42PevUNStlINcTq9pknAqJGkTkTdEcc5oWbnOetJe2jxsTiqsIIfDVkWWnUvznrRTtwA5ooGerkfyFLinEc/gKMV7h44gFGKdilAoGNxSgU7FLigBuKXFLilxSATFGKXFLigY3FGKfilxRcCPFLin4oxSuMZilxT8UYoFYZtpcU7FFAxuKTFPxS4pAMxRipMUYouAzFLinYpcUrgNxRj2p2KXFA7DcUYp+KMUgsNxRin4oxSAbijFPxRigBuKUCnY4pcUAMxS4p2KXFA7DcUYp2KXFK4JDcUuKdijFFx2G4oxT8UYqbjG4pcU7FOxSuOwzFLin4oouFhuKXFLil20h2G4pcU7bTgKVxkeKdinYpdtK4WG4oC07FLilcBMUuKXFLilcdhMUoFLinYxU3Cw3FLilxSEgDmlcdhCQKiaYCo5pewqm7MahyNoQT3LLXQx1qE3BY8VEI2btU0dsx61F2y7JDoySatxqTSxW2KtKgFVch2GKlPAp+KKLisNqNjUuKhkO2k2NK5m3se4GuavbPexOM11Nx81ZN0Fweai5qo2OMvtPDA8D6Vzt3beQ2QoxXb3mACTXL36eYSe1Jlo5+eUAZ6e1FNvYTg4FFAHtJH8hRinEfyFGK9o8ZDcU7FKBS4ouAmKMU7HFGKVwExQBTgKUCgaEwKMU6igYmKMUtLQA3FFOxRigBOKKXFLt9qAG4oxTwtLikAzFLinYpcUrjsMxS4p2KXFILDMUuKdilxSAZijFPxS4oAZilxTsUuKAG4oxT8UYoHYbijFOxS4pXHYbigCn4oxSuFhuKXFOxS4pXGMxS4p2KXHtRcdhmKXFPxS4pXHYZilxTgKXFK4WG4oxT8UuBSuMYBS7adilxRcBu2lxTsUYpXGJigCnYpcVNwsNxS4p2BS4pXHYbijFOxS4pXCw3FLingUYpXHYbilxTwKMVNx2GYqKU1YI4qFlBpNlJFJl3Gnx2+ecVOsag5qQOB0FQXqNS2UVKFRaYXJpMk0XHyk+70pwqFanQUuYTQoFHAp2KYw4pXCxG8gAqhPNjPNW3BIqnJCWNJs0iUJLhjkCs25ZzW01pVG4t8A0Jots5y6jZyeKpNp+9DkV0DQjNNKLjGKlyEjj7jR1OTiiuhuVTBopXGdIR/IUmOKkI7ewoC17h4yG4pcU7bTtp9KQ7DMUoFOwe9GKY7DaXFOC0baQDcUYp+2l20AR4oxUm2lxRcCPFKBT8UYpXHYbilxTsUYpBYbilxTsUuKBjMUuKdijFIQ3FGKfijFADcUuKdijFA7DaXFOxRilcdhuKXFOxRikMbilxTsUYouA2lxTsUuKVxjMUuKfijFK47DcUuKdilxSuFhuKMU8LS4pXGM20uKdilxSuFhtGKdilxSuMbijFOxS4pXCw0ClxTsUuKVx2GgUuKcBS4pXAbtoxT8UYqblWGYopSabmlzFco6nAUi9KfilcLCAUuKdilApXHYbig0/bSEUrjsQOTUDZ9asuB2qLyiTU3HYjGacBmp1hNPKrEuTUtlEKxkmpRDUDXaK3UVLHdI3GeaQyZYgKeBimhwe9PpXCwU0jNOprHApXHYZsB60eUPSmNOq9aha7XsRSuNIllQKvSsO9brWlLdqVPNYl/cKATSuUkZ8swU4rPub0IDzUN7eKAea5bUtVALDdzQOxpXep8H5qK4yfUWY45xRTsVY96Kc/gKAtSNjP4CkzzXr+1R5nsWIFp2KTdTutCnclwsNxRtp+KXbWiM7DMUYqQLRtpXBJjMUuKftpdtFx2ZHilxT9tLtpcw+Vke2jbUmKTFK4crGbaXbTsUuKdwsMxxS4p+KMUrhYbijFOxS4ouFhmKXFOxS4pXHYZijFSbaNtK4WGYo21JijFK4WGY9qUCnYpcUrjsMxS4p2KXbRcdhmKXFP20uKVxke2l20/BpcUrgMxS4p2PalxSuNITFGKdijFK4WG4pcUuKXFK47DcUYFOxxS4pXHYbilA4p2KUClcdhuKcBTsUh4FTcaQYppIFRvIagZyaXMUoFkyqKiab0qvyaeqE1DbLUUh24tUqA5pEhJqcR4FTqU2Ko4p4WkFPWncmwYp2KXFFK4WExTW9qfikIpXHYgIpyjmnFe5pN6L3FTcLEnCrmsjUrsRoeauXF2ioRmuP1q+wGw1K5Vitda35cxUtVmx1fdyWrz/UL0tNw3Q1pafdHyhz1pNjR6VBqIcDmtS3uQ/Ga4Cyuyp6muhtL7jOakpROoLgDOao3V0Eqg+pKF+9WTe6kpzg0JFcpavNTCg/NWU+s7Dy1Yd/fNkkNWDdaoV6mr5WGh3B1kMv3qyr7WFCtlq5E6yVXANZl1qUkufmxmlYaaNPUtZ+8A361zU9y0zliajmkJPWqrvjpSQiUvjvRVUy+tFVYD6UM3P4Ck82qHmnP4ClEtdygznc0aSvmpVIqhHJVpH4rVaGEtS0KcMVW83Hejz6HOwlTLWRSbhVXz6jM/vWLnI6I00XN49aPMHSs9pz1pvnmpU5FeziaYkFODisxbg5qxHJk1pCTZlOKWxc7UhpE5FP21oZCAU7FOApcgdadyeVjcUu2jcKUHNLmDkYbaNtOpcU7k2GbaXBp+KMUrhYbilxTsUcYpXHYbtzRtp+KWlcdiPbRipMUY5ouAzFGKfijFK40MxS7afil21NxjMUu2n45paLhYZijFONNzSuNIMUYoyKdxSuOwmKXFKBTgKVx2G4oxUgFFTcdhoFKBSiilcdgxTWXPSn5pDzUtlJFR05pFgJPSrewU8CpuMrLbDvUoiVe1S1HI2KLgMZwtRmYE8Gqs82Caqeed/Wpch2NdX5qYOKykuOM0/wC2BTjNJsdjWBBFLWQNSVf4qG1VAfvClcdjXqOSVUGSazDqybc7hWXe6uu04YUrjsaV3qapn5qxpdaG/wC9XK6troj3fPz9a5s660kjHd+tK4WPQbvWAy8NXI6xq5GfmrJl1Zwud+fxrnNS1Rp5TzwKALN1fbnLA9607DUB5Qwa45p9x5OKnt70xNjPFMSZ6XZ3o2cmtGPU9g+9Xn0GpMAOanm1grHgMdxoNkdrLrWWI31Uk1LePvVwo1CR5M7jn61ZivnB+Y04sbN66u8kjrWBeSsHPOR6VLJd89etZ9zOCDzzVtkWInlPSoHk96ieXJNRGSsxj3b3qB2oLVExoQDGbNFIeetFUB9CbjkfQU9WqDPP4U9Xr12jzky2j1YWTA61QD07fWbiy7oumbimGU1WDk1KnSlyBz2H+YaQyU01GetJwGqlyTfRk01VzUyxcc1DVjRSEU81biNQeXjtT0O2kmDVzSRwB1pxmArPM2Bwaja4NN3ZKSW5pGcetMM9ZnnmgSknrS5WVeJqCXPepBJWaktTCahRZLkjQElL5tZ/n0ediqM7XZo+aKXzRWZ5/vS+eahyZqoI0vMFOEgNZqyE1Oj4pczDlRdDVIKqLJUyvmnchxJ8UbaRTxT6Lk2G4pcU7ijIpXCwmKMUbhRuFK47MKYSadnNIRmk2NIiJNN5zU3lk0oiqbmhEKkUVIIqdspXCwxRTwKcFp2KVwsMpO9SEUmKTY7CAUuKdRUtjsMxR1oY0gNTcdh2KWgHiilzDsBqvMOKmZsDmqc84A60uYdjPuu9UDIE6mpb26UA81gXN+oz81TcdjXe9VF4NZlzqmDnd0rCutWVR96sG81ksSFNJySDQ6mXW9ufnqo/iDn79cebt5Dy360xnPrU+0C52Q8QgrjfWbfa8djYbmuZaUg8GoZGZxyTS5wbIr7UZJpCSxqj9ocNlSRU0kYzmo/LFXdE3BruUjGTVWRs1aKDHNV5VXFNMRUkPpUSsd4qRvShY+aoqMS5DKwHWpJJTt561AhwOlIzZpGq0RNHJhuasrKcVnDrUokxTFctvOfWqrze9RO+ajzVJCHls0zdzTc8U0mnYB+7ioXagtxUEjn86VgHh+aKiU88mimB9EH+gpQaCP5CjFeyeXcevNSqpNRL1q1HSaC4gTFO3Y4pzHioWakA4yU0HJpnfmnLSZaJ4+tW0wRVEZFToxrKUTWLLJwBURNLnimMahKxTbYhzUTLUwFIwqriUWVzSjNOIpQvpTuKwqk1ICaRV5qULxQFhu40u496dspRGfSod2WrIZTlzT9ntRtNJQByJF+tSA1Bg1JH7mk4iTJ0yatx8dahjXjINPZwtQDdyyHAFBnArPe4xVeS5OaClE02uR60w3Y9ayDcHNN84mpsykka/wBq96VbjPespWZjVyGNiOanYdkaMcmaspzVSJCKtovFK5JJijFKKKVwsJilopam47CUtJkUbhSuOwtJS0hIHWpch2Ciq0lyqHrVSTU41/iqblWNI49aQDnrWJJrKKfvVCNcQtjdSA6QdKCwrBTWkOPm/WpDqqf3qTuUXrmbavWub1HUtmRmpr7VFKHBritY1MKrMTUgWb3V+uWrmr/Vs52tWDfau8khw3H1rON4W6tUtshs1JbtpOrVTeTB61V+0DHWojPv70rE3L4mxTjPkdaz1ckU/fjvU2Ath8mnZBFUxL60/wA7g4NKwXFmIHeqpnXOKJnyOtUWOWOKtAX/ADlZcVXkbjNMQZqTy8jFaIaRUJ56U9SKkMGKjK7astAz4oU5qM9acnFMdybHFRsacx4qFjTQClqYTTc0GrQC7qQ/lShSe1LtzTAhNQSdaslcVFKoxSArK2DRTWBzRSA+lSOfwFG2pivP4CjbXs3PMsRAVMrYpNtLigLCliaaFp4FO21LKSK54NKpwetPlGOaqs5HNRJlqJbJ96aLhVbGazbi+CDrjiskaoDNtLdKylURagdgswNIZeaybW6EgGDV4Gp1ZeiLgbIoPNRoflyakXmrUROQBakVKkSPNShMVVrEXuRqlTCM4qRVxzSE+9IYwqqdTk+lLk4yBikLKBgc++ahaUZ7/hzUt2GkPY46kU3zE/vjNQMULYIbPucUjIM58k4P8Qao5iuUsCRD/GPzqQOCap+WM8Hj3Wj/AFZG4YH0o5mHIi8HAPXFKWJHWqIuU29XH4ZqQTDAIYNn8M0aMXK1qSsKgcHNT+aM4YY96NqsOCKFFD5mVNuamjgJPSp0h5/GrsMAqJuw07kUNtjtWjFDgdKVEVak81VrFsdiUIAKdVVrkCoXvAO9TqOxf3qO9MM6juKy3vfeq5vOetHKx2Rsm5Ham+cT3rIN2B3ppvwB1qWNGz5lO84AZzWKuoKRy1VLjVVQH5qgdjozeoB1qpdaiiISGrkrjXAM/P8ArWTd67lTl/1osM3b7WsbvmrnLrXirH5unvWHd6r5uQr81i3Nwecmh6CZuz+JwGPz1VHij5/vcfWuNuJvnODVYSHd1qbsR6NB4myfv4/GtCPxEHH3/wBa80idiOtXYncfxGpch3O6utcBU/P+tcnquqPPlVPFVmkJHLGqsp4qOa4myhK55JqsZG7VakxVfHPFNMgj8x845q1CpNQqnzdKuwrihsBwG0VHI+KnkOBxVGU96kYjz01ZyT1qBzmmLkdaqwF4tvFIEHWo4myKnGKYDo1AqcAZ6VXH1qRWPagaY9wMZqrJirDNkVXfg1USyAgUm7FOaoHYCtBCvJTN1MJNJVIY8mlUetNApw+U1SGSp16U5h6Ug55p+OOlMCFxUTDINW/LJHSk+zkj1pAZrR0VpizLA0UhH0Mw/kKZkU+Q4/IVVkkGOteu2cFibcKjkmCVVe42Keazpr/GTnpUSnYaiaxu1XvTxdrtzmuRl1bLEZpqaqWG0HNY+1uacp1b3asmc5qpJcZXGetc9JqDIvWli1MNHyeaTlcaQuqTskTNu/KuQTUZGveWIGa37+4EkTDPWuUETfaSR61zT0ZaZ6Bpl+AqjNdHb3QkArzvTllBHXArrtNMhALDiumnMync6LfxVu1+Yc1RjDMMAH3rQtoyrHPYVq5EpM0I4x1p4X5gPSmwsCpRc5FOZgiZ7Um7lJDZGA6ZJqB3AXnrUcs7EnYpJ9aYEkPJf8aRSQpYk85H4Uh2bfmb5frS+VH0LufYVHtToLeRj/tGolctWD/Rg/SP6k1Kvllco6/QGmPtKANbBR7k0eREGxswf9l/8aiw7isjHP3Tjkc03dJHwQ2B3HIqTagHyswOf4qQh0yVII75FKw7oN0co6c+q/4UnlKehD59TzTcxOil0KkfxrTvKZhujk8wejDBpDG+UVY7XY4HekjZ0PzHr+FSCX5tvOcco3H5UpQyplfn9VPUUJiaJI58HHersNyQfp2NYhRkb5GKN3VqkW6eI7ZkJX++O1VdPclxtsbxuVx1qu9z6Gqsc6yIGB3Ke45qQIG5BqORIamDTMR1NVnmOeTV7yAEJrGvpBHu5xUuSRS1FmvFHGaoy6kqP94CsG/1YRscnBFcxd687SYB4BqXNDsd9Pqq7Qd361nz6+qMF3frXGnVpJO5xUcsrONxbmsnK4zsTruOjVVvdYJTO79a5hbsgbX61Xnud2Rk4+tRcLkt5rMhk2liOaoTam7rt3Gqk7AtzyajCAnNO4rlmOeT727NEsrstN+6OKjkkAHvSYypKKg71NI1QqCzYqSS5Cx4q2JMCq0SHAqVlOKhgPaYCoHmFMZTmoJMr1pWQmNllGaIzk1A3zNzVqLpTSCxLt6GnhsUhYYqEvzRYROXDCoiuaRTUm4U0gIjAKiaLjpV1SDUcoFAymuFNTBxiq78NzxSGQAetMCyHpyPzzVVWL9M1aihcjJFAWZJuqCVsGpmTbmqkzVooljHeoXams2aiZiBVASkijFQB6lUk0wJlWn7fanQRuwxitCK0J6jincdylEhPFXYYC1W4rIA5xV2K2A7VLkS5FKOzz2qZbIYxitSOAelS+QAelS5E8xkraAdqK1DGM0VPMFz0e7n2d+1ZL3qhiN1VtQvTg4PauUuNTdbr73HpXqVKljGMTq5bkbc7qwb+8KuR2qt/awZeG5rMvLwE8HLGspSuirDprtQc5p1rdb364z0rMdgy89ahEzQuGFZJ2ZT1OoL5Xk1Skl2vlSRVGLUDIcEYNWBlhyOa1ckQkyYh5UxnrUtvY+vSpLQbkHtV6MbVz61NkytjRsbVQowBXRWFuNw4wPXFV/D+lTXi+a42xjp6mu2gs4YFXKAso49q1ihMitbULEDjbxySOtTvsCnP4EU93J5HNQnO3kY471ohDQ+VLKcE1TuZnZSB34FPLBSytxkcZ71WPyNuKE8ZGOcGpky4xLCbYkDODt7AjvVK41KXeVhizjvjOKr3UzSyKpkZQQMt35pYFiiTZDGUHXMhyfqazdS+iNvZW1Y9pLtjwW5HAYgZ/CgSOuQ0sWR1+bpTHuo422KoY55J4/+vSi7OMLEHOeoQlRQS0SrcHgfaxn0HSplnkUZEob6gc1ALmU9YTt9QoUf409btsFRbLjvlhzSfqFvIsLKNnzx/Keu04pRPEGIKlPQ7qYrrJyduT0Gc1MIYj/dHfB4zSuxcvkK4ic5O9GHR0NRBSWBSRJPUD5X/wDr1KLZkb90CAB/CwP6VE6kv86qT+R/ClcaHHdISvzEj+FxjNOVyhC4OR0DdfzpoldBtcttPQNwf/r1J5uACMNnv0P5UXAcfLn9Nw6g8c1H5JVjgMPUHkUjRhxvzz0znBoErouxnKleMn/CluLUjWELJ+7byj3x0NTrI0b7ZAVJ+6/VTQrKxImUAn+IdD/hTsBfkZtyE9+lNMTVy5FL2OMH8jWJr1s4jLojbT6VomNkHyHHfFTRXOF2Sj5T1yOlTKKYK6PINRQs7cGsOWzY5YDmvXPEHhuGf/SLdcHPIUcVy9zpYhTG3t6VzyVmaR1RwCs8b7TVpXYrV/ULNVJZV5FVBEQMUKIFeWTrVCacgdatTHaSDxWZdN1pMmRCbk7uTVmOUMoOaymOWzUqPgUEGhJNtGM1Uack9aZksKbtOaWgyQNmpogMg1XXjrU8T4NSwRoxYA5pWYZqqJeKPN3HGayaGydsdaqyruqXBIpGAFCJKoiGc1KMKKdxjrULyehrQBzPUe7mojIQee9JuBp2CxYB4oL/AI1CGpGfikBOsnvT2cGqBlweKd5jMMUFWHzEGmxQmU8c0qQs5Ga17Kz6ZFAws7DjpWh9lCir0ECotEzKopK9xmFdR7c8VlSxEmtq5IY1SaIt0rdbBYzfs5NL9iZhxWpHbZPNXIrQUrg9DCi0055FaEOmf7NbSWo44qysKrUuRm5GVDYhT0rQjtAMcVbSMdcVMEqeYnmKvkACpVi4qcJ2p6x8VLkFyNU4xTsY61LgLzTGPFFxoZtFFIW4ooKL93FIynB7d65TULVlYtnkda7KeYAc+nNc7qDq7NjGK9OolYyi2cjLLLGxUOcUyO5ctySfrUt2BvO3pUUMRdsAc1ya3NCyGzzmpUQMAepNN8kqOlWLMqJFDdKaunqBo21gPLyQASKeU8sEH8KtxzKqetU76dQNq9W6VvdWJJLabEoUHrXa6Hof28xsfu9WridMtpJ5VAHzE17N4e05rLTIkI/eONzZ7VcEDNK2t47WERKoXAxxUzIW7/hUgVQmB0HX3qOVgqnJ49B3q0FiJ2A6n8BVd5u2cD36ConnaZ9qcL7DrQ8axr5kx5B4XPT/AOvVXDlIZpx04P8An0quXZyVbOCp+XpUc9+qfJDHkt6VBJ8jq8xCuPm28k4rKTvsbxSW5GASpkdgkY6lv6VagtfMTzJQFQ/dJOBiqrSwLMJDloVPyAjPNUdT1UO53SMFHoOD+NYcyRu4uWiNr7VZWxAjBbB42rx+tQ3GtW1mgeYqqk45bn8BXHz6tKtt5kRVlzgbT0Hr61z19N9saMSCXaSAAr/w9+tDqgqB3U/j23BIiRgB/E2APrVX/hYCkb1f5c45Tg/SvM5wZ2kGZcZAUAAhR6VH9kd8bpjtI+6Rt49BWTqs1VA9Gf4jh3xFFbTDdg/KR+RAq1D48hLA3GniNT3S5H8mrzE2M0jqqGQJ2WHnI9M1J/ZqxurOrZHVQQT+JqHVNFQTPZ7TxRp10Qsc6AsehbBH8xWwl/E6gPkKe7DK14IvmJkraIxBzknkfkK3NJ8R3Vo/CEqTzHvIH5Hg01XZE8IeyGHeu9CCnXAwwFQGHGdwwfbkVzuk6zHfRiS0YxyAfNFnkfn/ACrYXUVb/X5XHAIHet41EzllSlEmbcpyjKcdjyDU6vEy7JVGcdz0/GowousuGVnx1X5W/Hsaa6heQpyOvYiquZkrpJEDnEkZHf8Al7U1fkGIySjchT2+lNhnMR3AhlJ+bj+Y/rUkkIIaSDOw8sg6qfWkIdG/lr/Ey917j3FWQqOowx6cMP6iqaSs4G4EMOjY4qeF2jPzDBP3h/WncGiVHeBijjMZ9OlUtZ01bi1aaCPccZO3rWm6gr1IHY+lRruiDK4G3HQH/PFS13EnroeTX8R84hlK4OCMVn3EQRMivTfEWhw3dr9oh4Yfxevsa861CN4Q0bqQw4INDtYabucxqJ2/MPpWJNJmtzUFLRsuOawHU4NYsctisTzShjSFSOO9KF4qSCaNs1YRMjNVIutaMS8DNTcGRGP2qMsFOM1ckXAqi6nfSBEgc1PF1qBFzVuKFzjANJgyUdOtQvIBmrYs5GHQioJbCTrzSVg5WUnlPaos5FWlsnLcipfsR7iruh8pmkGm4x0NX3tyuc1WdMGmgsRZoJJpcU8AYzTsOxEI81agh7mmqMGrETA0NAy7BbrWnDhB0rNilwOatRufXrU2AvNcbRxVOWct3p4VnGKcLM9SKd0hpFRYzI3SrKWgParMdvtNW44R1rOUx3sUPsYHIqRYyvatHyqRoeOlKMmRJ3KgPFCkmpzFjtSJHg1bMSSIZ61YA2ioU4NPLZFSMUsM0CQAVWkkw1NRiTRYpItNJURkprAkUzGBTsUkOY8UUDOKKAsQXmpHB57d6wbm/L9/rVaXUGn5CkCovv8AWuyUm9iErDHfc3tVi2IVc+pquU55pySbOMZrKOjKNAuCKqpOqzcdqgluCF+UdaoNMVbNU2CR0sd9xgHk1Zgh+0SgvyfSufspd7bsZHaup0uMvKOvPXFaJXGdl4R0hJL1ZJF/cxDc+P0Felwocbzxnt6VjeHdPFvp8IIxuG9/6Ct12AU9v8K3SsiN2NllEakDg9qybqbzcLkgMcKB1appn3F/Xpz0Wm2tvvcseh4BI7dz+VK9zRKyHRIttFvwAOw9T61mTu91cbFBPct/CorTuVM0hRTtXGM/3RVG9ubbTLfJXlRkgdT/APXolIIR1KcrpZqTGGaU/eIHNYd5eXci/eZB3CrnP1zVK+1u6upXWLMa5yQDg/ifWoY7CQbWuBheCSSST+Gf51hKp0R1wplqRpdqv5b4JIwp655H4UyVLh4xvjXnkhWzirolldcRqgTAwrEcflU4t2ZRuPPfArmlM6oUzBNjlskBe42g/lUf9njBVo9ynpgYIrpltF3ABcCpktVGTtP5Vk2zdRSOKOlI2S0Z+pXH05pp0ZCclSAPau1e0UjoB7VF9hGMFcZqGWkjlYdMSMbUXYD1I4J/H+lPfT1x93NdObLB9aT7MCMbOe9S0y00cg+lgZK81Tm08HnaAe5xwa7Oa0GOBj2qhJZsQeMCp1Q1YwbGVrOdSzsCOA4HI+vrXaW1y11D1UTqufZx/WuamssZ+XAqa0ne3KoxOzOVI6oa1hNrQxq0k1dHVWjIY8xyNE4IBVjkA/4e9af2uSEKlzH8rD5HU/1rnIp8usqcSr2B+9W1b3GIBIE86J/vRgZz9Pf2rqhM82pTLrhHCvGC+0ZOzAcfh3pqSSQfvFIeInh14/Ajsar+UYx51vKzQNyh7p7Z/wAaVLj94xdVWTHzP0Df7w/rWvMYcti0yC5Bki+SQfeRuhHqKjhuGiO1/wDV5wQeqf8A1qj8wrIrK2wDkDPQ+3rVuMR3v3QFuFGCOm8UXFYuwS7TtdsqfutVjAcbdvTt6e4rGjlNvJ5Ei4Un5c9vxrSSQrGpJyoPGOoouS0KRhWQruQjDKT2rkNe0lCdsqZB5ilxyR6GuzJBUMCDgdagubOC9gMMrfL1U45U0mgPGdS0nyycDmuSuLMo7DHevVdesJbN2imXkDIYdGFcFfqBMcVjJ2GzmJoNrZqHHtWtPCzfdBqJdOkkOcGkpCSM0feGKvwk4q/DopyMj9K0odJAAyKzckh8tzE8uSTgLU0WlSO2SK6WHTFHO2tKCxUDoKlzGoI5uDRgMErWpDpSjHFbQt0UdBxS5RKnmbLskZ409QOlVp7JR2rSluAKz7i6B70WbFczmt1VugpjQoBniiW5GahMxNbRiSyrcRjmsqcYJ9q1ZmOKy50Zs9a0QikZAeKVMk0otmLdDV6C0PBxRcLogWNj2qxFCR2rQjsjgcVbjs+mRSJbKccGQM1bjhI7Vdjs+OBVpLXjpU3FcrwxjrirOzI6VIsOO1S7PlrKSbY1Mq7OcVPHHxTQuDzUqnFFiW7kiqO9OIGOlRhqk6iqSFYgZec1C3Bq0y5FQmI5oFYh3c07+GneTg0pjOKZSRWZctmpoI8npS+XzVqFAKYxPJ+XpUTQ+1XSRUTEZoC5V8vFFTMQKKdh3POE+U4PSpwQOM0hw3aoyj9q6NUSSO4Axmot25hUTuQec1D5uD9Km4WL+wN2qJ7MythVqS2kDnj8a2LWIbQcda20sJXG6XpQXaG59hXofhnS4DNGoUPIWySeiqOp/pXMWKYZQBkmvSfClmIrVpWH712CIKqC1GdZbriNVUdsmopX3vgVNKxRNgPJHWqc7mMCIczSdR6CrkxxRBIC42r9wnnir6jyrUZHL9PpVWCPz7pUUkiPAP1q++2S5OD8kfAFRctooXTiCAueX6gds+9cDrdw1zdeWZCNhy3Pc/56V1es3JRJHDEYOAQOgrya6v3vbmQEssG8gKDy/PJ+lY1JHTSp3NaG5iUstqiyOh++wzz7VftbZp3WSZmdzzljkCqek2oKgEYHpXS2tvjjHSuOUm2ehCCiiS2typ4+gOKuxxY6ZzUkUe0ZqdFIXIUmhIpkKwnOcVIsR98VNtY9wPwpGTP3iSfrTERGJRyeKaVBOQM9qnVAO1Iy4OetKwyuYdw9PpTPKAbHNW1GBk009PlGfepaHcqNbg9QPyqCSBMY4q+UY9SB9KaYxgjAqWhpmHNaF+i8ehNZk9sw6AfhXUSRLjIGMVTktQxLFefapsWpHPrI6tkZ3r93nr7VtadqKFl3kqsp69AH/pn+dULq1IYsOD14qjuaMsD90n5h6H1rSErGFWkmro7bzJ7UvNEqHd/rY26H3+tSzrC6qwX93jg90P19Kz9KvhNblZW3SRrtYHnevY1dikEUm3rBJwP9mumMjzpxImBt5dkhEkbLwSOPw9DTQ8ls25JPMC8rkgFfxq5JF5XBAkhIyPUVQuYNqiWAs0J4Yjqn/wBaquZ2NWKSHUoCv3Zl+8vQ062Z4JFjmAaMjhx/WubLzwyrJFIFlj+6ecMv+H8q3Le7S9j34xJ1dfU/4/zo5rg42NEv5Euxz+6c4U+hp+7ae4wefaqiP5qNBIo2n7rHtT0cK+18gqNrBj1FUmQ0F9aw6jblJwQO3HQ15frHhye2vJFZQVz8rDoa9RSUrMYmOQfuE9D7VnauFZNrRgDt3rOpawkjy0aWAeVqxHpoH8Nbs6orHiqxdQeK5U3crYqJZqvapVhUUpkFAaq5biuPAA6CpQ+F4qIMMHmmlwBVcgJkjyfKapSzUks3WqckmelNRQNkc8x9aoSSEmrUiFqYLcnrVBcosCeaBGav/ZuOlPW255FHMTczDAX4xT100t261sRWozyK0EtVx0o5ibnNrpQHJXmrUVgq9RW1JEq1GQopXJbKa2y46VOluMdKlqRKroK4scIA6U/ywKcGxSFsioAjIFGM0uM09VyKQ7FZ15pFU1ZaOowMGmNIFSn7cU7oKjZwKLDQtJgVE0mKb53FFh2JyBSYBNQecMcmlWXNOw7DmAU03zQO9RyyYqnJKSeKFqSXjP71G03NVQSeaC2DVWAsGbPeiqRYg8UU7AcwoBarsNt5g9BVPhfrV+zuVwVPWtnIViG60+NlOCc1z00LRzFSehrqppBgk1gXZWS4yvap3KsS6ahZwMd66q3RQmCK5/TsR/NituO5Xb9K0Qje0K1e51KJIwTzz7V6xYqqSiONQqxrgD0964jwVbpDZvqEq8k/IDXe2hVopLgJtLevrWsdEJ7ks0wTdIR8o61noWdmlb/WSMFUH+EU+6bc6RdQOW9zSoTFIvIJVSRn17n6VEmaxRoWaCGN3A6ZaoA5Fuzg84zyKazkaczc5cgH6VAZQsBDdAAT71Ldi0jmdectFOqNgqdiZ6cLkn8yK860+De6sR9M967jWWcQRAHPmylzn3P/AOqud0q3B2u3PpmuWozvoxNuxg2gZ/Wt+2j46YqhZxjapAGT7VqRdBz0rFHSyyiDGe9SbT1FNRsjgZ9fapgvr/KrIE6DJOaa3J4qXAzSEimBEUbOOBmk8lsfeP4VMNvY/rTtyEckUhlcRc08R1KJE6ZBNKCCMBc/SgRCY8VE6gZyat7GYc4HoB1phjAOaTQ0ygVyeFP1IpjREjoB9KvbOeopCgx/Wp5SrmHcW3BPNY13bFctgk9+etdVMFPTnmsq7iJ3Ag9OtRsWmYdjdNbSZBO5OQc/w/8A1q6I3akLIP8AUuvUdvp7j0rmLiEo5x1B71Z0u6OyS2lOecjNaQkctan1OvglHlpFvCSf8s3H3ee3+6f0oRjExkRCdp2ywt/D+HpWRazF4RbtgHBWNv7p67T9exrTS4E8KzFf30QCyjocetdCZxSVivf2yQqJo1JtHOQc/wCqP9KzlmmtZhlgCThW/hz6GugjlMRxIEeFl+YkdR6GsXWNMlsHEkIaSzkAwCc7B6fSlJCXZmxaXiXEeH+//EG4rQZd8avkeYhwCepHoa461usKrLIM5xlv/QT/AI10WnXqTj5xyp2Mp6r7URkKUS4ArjY+cA/Kc8r6VFeQG5tWT7s0YLAevrUs8JjTzomb5SMj0FSxvvAlUDchwR0qmkzM4G9TDE1jSyFTius8QWQtrjK8xyDcvt7Vyd3Ge1RypEXIhOakWViKrRRndzV1I+nFZznylJXBS2OaUq2M1NtFJwBioVS7G0kUWjYnmmCHJHFaXlg03ywDWhlcqfZ8UGEDFW2Xmon60CbIhGDS7FBp3ao3Y80yLliPaDVnIA4rOjbpVkHIpAmErZqHbup7A09FoAaE4p+3in4oPWi40iM5oWnsPlpmRQVYfxQJApqJnqBpfSiw7Fp5Bio/MGarFyR1phcjvTCxdMnHWoJH561XM3NRtNnnNAXJnfioPN4pHcFaqk8ketVYLllZs1KkhBqgu4GrSZz0osFyR23CotvNTMvFR9DzSRLZIEOKikRgORWhbx7lHHWpZLXI6VlKsouxai2jAdsZoqW7timSKK0U01dEO6OXhRp3AzitFoFjUBfzqhBKEYGtDzVK5JxWpskZt8ZFX75xWevLDHert9Osh2IeB3qrbgGUe1UhM0ISVAFbGl2z313HAo6kZPtWVGK6zwnAym5uyAY0AjUf3nbp/jWqJO0vrlobKw0uzQAPIuMdkHf+ddq7CC3SIfdAxj1Ncbp8STeLFU5KWkI692//AF11V0+5uvANW3oCQxcHdI4+X0zy1RSSkk5I3yHBOOgFMeXfGznhfuoPb/8AXUcuFUKWO9hj6Cs2zVGldNi3t4zxnaSfqazriVvKlI/iYque+BUtw+4xnt5QOD7c1kXchkkt3yQpZWwPxqJM1ijKucTXRjbP7sKo/PNUbJBuHce9W3dS91846oD+VQWoBcg9Qea5pHdSN22ztyMADtV2P5uh+pqhACcdl9MVoRZAAxgVmjZlqMiNcAYFSgSuOPlHuKZGFX61YU8dasgZ5AH3mZj9cU4QxdSgqQc9Mmja5GMAfjTARYIsf6sAfSlMUY6KPypQrgdB+dId2ecUAAVfQCnjFR8jpSqC38QAz0xQA8kUwtxgc/SlZAOpz709QFXigRXMbM2TgemKaVXPPPr3qyWABJzVKeRV3EcnuaTKWpHM6gHBrNlUyFu3fJqaWZc4Y5Y9AKqzXkajnpUOxRmXdvtycfnWJcg20iyKSCO+etW9U1pFLMCGxwOD/OuYutad8IYxNk8CMZI/GkglqrHXWlyGxIclCoIHpg9K3EuCwW5QgOgwxI+8tcZpd0QnlkYDAf8AAeePy6VswXclpL5qAGN/vAnj3GK0izinA6WQBXWaAZibjB6rntV6CRJbd7eQbhjKrnH4g/5xWdaSBkBhTdGR8vuO6/X0qYcNG6kNG53Bl4ZT6/X2rVM52jJ1CwmtLlmhQS28gJCkDOfT8f0NR20xRluIMuVwrg/eA9GHtXQyutxDu48sjMgAzg/3h6j1HWsC4s5LW+Dx/Kz8hgdyyL/WlJdUNPozqdPuUljABzkcfT39aV7U27PJGf3bH5wD93/CsGwuEWTMI2HuhOCPcV0lvJ56hXIWUDGccOPcU4yInGxnapaNdWABOfLOc+1cTeW21yBzXowhZN0eNuR908j8PauJ1OLZO4xjB/KnIwnoYXlhTTg4HFPfjOaiGGasZRTYlKw5mPaoWdg1XljBFQSQ5alypBJsbHIcjNTrgnNV2QjinxsQasglZahZOasnpUJ5OaQMiK8VGyZqcnjFMzQSxkUXtVtYeMimR4xVlSMGk2CK7pgZpg44qeUjFVSeaZY/PNN380wMTUbEg0AidpO1QO5zTQSTSEE0zQC/FV2JyasbeKY0XrQK5Gpz1pSM0bdtDHAoArSAiogTk1ZYbhUYTGc96q5LIlOTzTVQtJipSuG4qW3XEufWlJ2VyVqyeG04GVqybMbeOKtW4UjmppQAuB0rz3iJKdjp5VYx3Qocdarnl+lackYbORVMx4bkV0xqpmEo6ly0YACrxwV4rJiba2KurI23rXNWg27mkJWKd5ESDxRU0zcHNFEZNIHY8t89h0NPa4crjdj8arDNNJr1U7DJGanwPtOarlu9OXmi4WNaCXcw5r0fRVS2061jYghWMzY7sRxn6CvONJg8+7iQnClhn6V6NCoi03zVHBb5ea1iyWjrPCMW97y6c5kkfAJ9BWtdOWmSNeAST1qHw/CbbR4slc7ck+pNPQL9pLH5iOg/rQ3oUiRmARVTtwaoTzDYGyG4Y8expb2fCkKR1GT9azpJcWyEdBuOT/dA/wAahy6GsUa/ms0sacfNDkf981QEoeWMN1C5x6YBq2kmZo2yoDWoK59gc1lRtm9VwdwYcfQiobNYmYfme8bbgmZQcj2p0A2zuQM55FKGykzEf8tRnHtkU60+a4Pp6VhI66bNi3GVBq+gPTB4qvFGTjAPFXolbuMfhUJGrZKikenNToyjjNV+c4FNJYdDViL/AJvPbFSbs9qyd0meGxTkmk6uRj60XDlNTdxjGMUzHp69aqrdr0Jz+NSrMG5HP407oOUkJA9abG+WYL0HpTXO4cVHBnD5IzmlfUdtC5wR3FNZtoxUW7/axUcsoUcmncVhs0/GBWVe3ComS3zHpzT5ZS7HqR24xXPaxM7KwXK4/i9KzuUVtR1tLHcNweZ+meawft93qMpitY2lYn5mJIVPamLYPcXGGfPPLHk11mk2CWyLHbx/jSuO3Uz7Dwy0pVryTd/sAYUf410S6FYQQFUgTB7hBzWrbWiRplx8w7Gkn2AkBhnHagXNqcrqNikS74VVXGdvGOaq206OMngPwc/wn3rX1Bl2ONysRXOO4t7gkjMTjkDt7ihOxFSN1c39MnaxnCyMxhbgN2B7Z9K6FNjL5bkFJfmTAxzXHWs0siZDDzFXI5yJF+lbmmX0dzA1vKMAdOfun0rWLOKcTSVJrVi2QVBydvJB9asmKGaJUdA8LtlCv3om9qbw0SI8mxwuVf8Ax9RUcbNE3zKc/wDLRR39x6itLmTRm3lhLauJVHCk/vF6N9fQ+1X9N1FQFhlwMco2OPpVwwnAZH3ZXjJyHX0NUTBAHIjIjY8lCOD7j0NTbqF7qzN/zVcR+aSCOUcHisHxDprE/aEB5+8P659KvWFzJAfKnUGM9+uKv3AAgO0+Yg7EdPaqvcxnE80uoGTqDVBMiTBrsdQ08SjcuMenpXNzWpjk6VDRjbUkj7UpXkUijAp+elIp7DHhzzUQiwwq2T8tR5FNkjGX5arkHdirROagb71SJkbLxUZU5qwcYqI0yb3FQYFSBsCo1oyAaTGSZ3Cq7rzT1fOfrTuDQFyIJxUciHHNWegpj4IoTBMhWM04pxUy420NjbTuVzEQUVHIcVLnNQTKcHFJMEyBjmlC7qiG7NW4BxVvYdyLyT6Ux49taewYzVeZMipTJuZrD86dE2GzUrR5NMCY7U5PQRfjlFSedkYzVCPI6VKDXM6K3L52XV5NQyqBk01ZMd6bJMCMZrPkaY+bQrnO/PSrSPjBqk7c8UnnkDBNbTjdCUi3LJkdBRVJpcg80Vkog5HnpAHNQOQKkkk9Krs3vXpGo12pySce9QuaVPvAUIaOl0YHzEI6k131w+NMgh9MVwWjHEy/Wu82ecIjngHNaLQl7nolg/l6RCwHJTOT9KhhyY2kz1O3pTbR86dEv8KIBx3zR5pW0A6MXOMdqTZSRn3e6do4lxjfgn9c1XJL3kig/u0QJkDsOTUjt/paqvHynLHnv/Os64nWG0mbOHIIx9fX8MVkzZI2beXz4IW5GbWRee2BkVmW7FoLZ1+8rqpz6bsU7RpTMLf5TtC7GU+6lT/Si1QR2rbxkgt8x74weKC0VZCQ1xGezHkf71WbADz8g9ewqhOdl8zHO2QZBB61c05v3yADGB3rJnTA6i2VQM1ZHJ4qnEfk+tUr3VYrNvLDHPf3PpQjU2DtGenHvUEl3FGDkDgZxnmuSu/ELuvlpuZs4wgySfQU2PTtVv4wbg+RH1wxP4cCk2NJnRS6lb7iGbbgcjPSqjarHIPlnjUf7TdvxrObw0ZFAa8n45+6MUf2O8PRy/1ODUtlJGkL6EEZmQk9ga1La7jYDa4NcnJEFYgIh9Sw5FX7efZGoJAI96m9hnUiQEZ6H1ot+S575rJguXbaq4OfWtq3wExjtyapO4PYRkIHcZ6YFVJ2CjOc8VflGU7isueN2bHUD14oYk9DNluCoYlsCuX1G4NxcFR6+tbuqbkVtuPTNYNjEjXxeXkA5AzUj0NHTdPCKJXXC9Tmrg1xEf7Pp9tJcTDrtwFB92qlcNJft9nhykROCwOKyL+4vpxJpPh5CJbZWZpwBtAA6e5NOMdRN6G7e65Nbxb9R1qDT4wMhY8EkfU/0FcdqXjnScrGmp31yCefmKhR/WuHg1V7KSW4vtPgv7t1KrLeMzeWfYZ5x71VVdR12ZY4LZpnHRIIsKPc/wCJroUI2MbyudcfEOnyzpHuvot+QTISOD6Zptvq8nmInnNLC4bDEcjvn3Fbdxaw2+kW1lexA3SRKGXGTkD1rNt9FjlniEcbK0bcDPBU1nJRQ1zPc6PRbpZoVTzArqd0bY49xWyEkEwuIV/ex8yQ/wB5fUeork9Ps5rVfL2kDqvPGa6qxuN8aqSVlVgUJ6g+lZpkzh1Ok0y5jvLZYzIVJwYj3Ht9av8ADbbefCyAfu3rnFUIfNMRQnh1U8H3U9jXS2VxHew+VcvmQDIccH6/WtYyucs42d0Rp/o8pWVCyn7wzyPcetF7YC9jDxMPNTlHHH4EVbKMdsM55H3Xx1qHa0DltxIJweeP/rGqMyhayNkw3C7HzgMDxn/69atrIFYxN0PA96intDKFfnJ43D+Ie9NgYlNrnLL79aS0E9SK8gaDeoHyiuYvB8xOK7WfzJYQyMCwHQjqK5LUlwWyuDn0ps5mrGQTSk8U16a5wtQHQeX4qJpCBTC/yikOD1rQgd5vFRmX3prHB4qB2NZtCZP5uTjNDPVUE5p5zjJoiQPMuKXfkdapux3U+J8/jQxlhW61Ir5FQ5wKVWGcVJRLuOKheTtUhI21VkOGNAWLKPx1605jkVFDyBVjbxQIZGPlxT2UHrTQtDNimNMrtGM9KcmVNPyCaXt0p3AmDdqY4yKap96eDnikBAy+1II8irDLmmqvOKTJIxDwajZdpq+q5FNkiBqIsozWbFMLbiBmrE0fBFV9hB4FaaEsQr1qB42zV1Bk80rpz0pN2BGbyG5oqzIoXk0UuW5R5qaiZatFM00xZNdFjqsUXXFPjHzrxVowkihYtrjiqQjZ0vIZK7i3LyWqY64ritP42119jP8A6MFzzVks9BtXC6WiL8xG3n14psz7LeMer4A/nUWlS/8AEotsjDNkZPc9qLn5IYsj7ilmJ9cVDZpHYoFmN3M2cBYmIx0FY96d6SD+J1yfYcYrSDBJACcK8JYg8HOR/SsO4kLyXxY9Ihj1BrNs2iWvDt2f7VhhDEAH7pPByBxWyVK7kx8nnEEk+uRXJaLIq+IYUb+GPKn1I/ya7HUH2JIwHAAdvrSTK6mJMW2LnG6NipPp0NX7Ris6k8c4IzVC74aZlHGUfP14q7BkRxv3wCc+tSzeBv8AmMIjg844z296yE0yTW7hirssCHBZeCx+tWzK9zMtvGflxlyP5ZrdtkEESqi4x2pG5DY6DZ2SBoohvxjceSKtvakjHzE+tTrICO/vSS3EFvGZJpVjQcklsUhXKb2koBx39RVSW1lxjj3FQzeLLRyUsILm+kHeJMRj/gRrKudb1hhmOygiVhxvckn8qXKUn3LktkSeorPmt5E5AHHoaoHU9XZjva3c9Ci5Un2qwt/K48t4trnjbmocWWiezv3gmVXPydOtddZShowwwQeh9K4IRSyzHarls4wB3rpdBmlWQ2s4Kkcr71UQkdP97pVa4j4JJ69KvRqMetNmjB5xzV2MeY43V1PmKMZBOKx9OsvOuZfMbblsYxziul1eLDKcc56VV00JbaiXZA0cg5J5xSsO9jP1GH961naF41Vf3kipvIz2A9feo9K0y50dJBCRCjnPIyzH3NdayRgHZH168ZqAWe5uc/gcU7WKTurHLN4W0Zp2vPsVtLcM29nlXqe/Hapm01ymwOiQZyqxx7Nvr06iupXTmbBLr+IyBUg00EktIrEH06U+Zi0OKbSkdtoRiuOrnmrcGjeUyy+XhR7da65bGNBwW49AMU1rNc8s7fU1DTA5gWayMd6tx0IqtLZtbHzNoZPbjiutFqE7VDLajuKOUbZhwztnfG2d33lboR7+9aMDxyIAr7WyNpHGKzrm0azlMkILRk/Mnp/9amRy8h4ydp4z3X2PrQjnnGx2VrP5sfkyHDjg49fWpGDxn5j7byOD9a5+x1Fpm+dQZFH3h0YD19DW5aX4fKggnvE55/D1rVPucklYcknlSZCsPVByp9xTwsU/zRvhyeV24/yadhJ/lgkxIP4G6iofMkQlZVwc4z0zVED9m3IJII6/KR+NYus2TkOdgbPO7oa3QC65VjvUcZP3h6Gq88CXUfkscZHyMOx9PpSZElc8+dcHHemMvFaWpafLZSsGGVJ4Yd6zz05FKxm2VG4ak380spAOaru/OatIlDpH+bFN27qjB3NVuMcVmyWJHCNualaIMpFODBeKQycYFJCM64TAqFCVPNXZF3ZNVnTBzTE0I8uFNRibDiopMkVEMs1SkCNTfkVBLyaWLpipdnenYsfb9MVcUcVXgTmreAFqWJxG7eMVHJHipQ4zTWOfxpJisVcUuCBU4UZ4oKjNUFitk5pyyfNg0x+H/GoicSZpoDQQjFKVCnNVYpcnFSSTgCs5JhYmEgBIp3mAmsw3IBx3oWfPekospItSEEmoD96oGnIekM+DmqSZDRaA+bFSMoPSqkU2Wq/GQy1nNtAZV42KKdqEec0VUZ6F2OE8jimtCVq5wQD7UyT7prpudTK23jpUbDFTAmopDk4FCILdrLtC11WlZldEPG44rj4PlcV1+kyqqgntzWoHd6RJ5kMe4BURsYPtVu8XMTncfuN+NZ+ju0llOwX5VOM+5q7dNiBPNznIDY96hlIykLSMsjj5vLIJx0zisHUCztebDtZ4QwIPQ55roYY8s8bDgIUz65rnbkAFtxPyqUPvg5H9azkbwM+ylEWv2cpKsXnKfh2rvdQBa3JUBg0WQfxrym+vpLC4jkycRzZJB45H/wCqvQbDUY9Q8M2c5fLf6iZc8q3ofepRcl1IjiZW4xvhKfQ9f5irlkwkttpycD9aasAjnjXHysWT88EU60UpLKhPANPqXBmzYlVj6Y5zWkk4Az/Osu3BU4H86dczCOMnoQMmolodEdUJrHiKLTI1VcyzyHEaDufr2A9a4jV/EVpbnzdWke/nIylvbvmNPw7/AFNYuvavez6rK1mCzkCOLcuQB6nPTNXfDOiQWqyNqSRS3sx+8COh6j2q4pbsU29kYq+MtQ16/ljTV7bw/ZBQR8pOcccYBOSP5Vz1zd2zM6W95qF1IWOyR5SijnriukuPhxcLqLiG+tVgLFkMhIKj3HtWpo/gLSxNHJKZ79mzkMvlp9fcVtzJIzUNb3NLw7otpceFLTUTdTQXbp8wVywYjjO2tPT7WfOZbid8dB9mzn05JGK1rWw+z28apCkewYIB+Vf90VpWsEgKk/gawdmzeF0hdPtpJVU3Ft5MnTzEPX61KIfKvRtLEbc5PWra+YoxxT/I/eM+0gHgClYLmrbNuiU1O65/CqllwgHpV04NWtjF7mDqsJZTx09qzrWLJAxj610F7GCh/lWPEohlI52mk0WncuwLkhWHXoaseRj7o5xyM1XU8fTpVyBxtx0Pfiiw7NDOVHBwfpxUgZm4IDfhUw2nnFLtBosK4xY+ORj8KXyuOhp4THOeacBgUWFcrtF1/kaqyx8fStBs4qo/zEjkfWhodzKmjBzkAqTzWDdRm1kJHKk5BA6V0k4wORx0rJv4/MhcjqBxUtEt3RiWd7YXN4SJvKuY22tsfH1DL6GuhXzAq7FWWNT8yA/Mnup6/hXivicz6d4yW7hJVZYcuo77R/8Aqra0bxbdxY3yNJ5a5Kk4cA88eoxVNWOZrU9a+3+WM3QeRFxtkQESJ9a2Ib8SRgOVmTH3iOa4Cx8WC4aMl98TrnGeVPeuisNTtboAIzBuccYP+BoTM5ROh3wsVePep96e0CStuRtrryVI6+9UkZzypBPcg4JqzGw4KyNGR2NVczaMzU7VZ4THIcEcg+tcreWXlZweK725jF1Fh0KsPusBmuY1O3kRipQ9M5pmLRx8/BxVUnPWrt6hEh471Q5yRTi9CB8Q5q4nSqEb7Wq3G+elRImw92xUO/PQ0spODiqySYOKEgcS8oyp4pjxhxTY5gBg1IHBpWDoUJITyKjjhA6jmr7gdahRSWyaBCxRcZqTAA+lPBwuKgeTHHrSaKSLEbYFK8uF61DCw2io5yccVLRdtB6z9s1ZQ5FY8UhD4NX1lAUc0noSkWgcGopZagefjrURlDcZ5oQNDmkyTURPOaBknineWcUyGNVipzTZZDUvl461BOPl96aKWxU80l8k96l80j6VEIiecU9oyEqrDE8zL804hjiq4Pz596uxDIponqQh2SQCtKCfgZqlJFnB9KmjXBrOcbjLE/ziinqoIzRUqFhnnKSNjmpBk9aRV5+tSqordm9yFU5pGUA1YIAqJ8U0Ig34fitawvPnCEisbYWkzWja25yMCtEB6n4ZZJtJnUMckkHH4GtidVm3HGF+UH29K5/woTaW0Yc8S/Lj+tdLLHsLjB6dPWlIqJkM/wBnwobDed3579KxtWjjWZ2VM5OcLxz9K278KyTMT93a3T07/rWZrUKuhlU5ym78utZSNoHnetnyojPAhAYkFn+bafXHStz4bhprTU7SbhpQsyIedrA8n8c1WvYUfek6h45huiA9e7EegP51H4Ikn0/xNJDcSErPGQpHO8no2fTApReljoa0O+GZC0QG0hVIJ7ZH+IqzEn+l5I++OR+tIEzKjjlmA347AZxVqPBmBAIwQSe+OlBMS3GyxSYI6+3NRXcBlyPLmYegU1ownEuMZNXdryDk4HrUzV2dMNjif7AM0jb02FmyQe3pTl8MxRuXAPPfFdn9nK9F+vvTxB7lR2UDmhaDerucvDpFuMHywceoPFX4bDBxFCZG9OgroY7JCfmG32B5P1NTqiKMIoUewptMV0Yyac25WuGDsOQi9BVxYAFyV/GrhCKfce9MjUyTbycAcACkkF2ItuCeR0p5QdOwqfpTCOasm4yIbW/GrfB6jmqy/fqdSM1SQmQXShlIrJkXa+OtbTsD1rMnQMelFhoiQ9cc4q1CckDAFZMs7WsqnJ+Y8Cp7fUkZxk4NS9C1qjaQdc9alFVY5gQM1aQ56UJktNDwPXpQeKXj8qaSKogY2arSgYPTPbNWGOO9VZX+bHrUlIoTc8Gs24XcrAHj0rQuGxntWdK2SRnihkyPJ/iDbhb+1kHGdyfmB/hWBax+as0ibhIPuse2Frr/AIlQEWdvIP8Anrs/A1g6GpmWVW+6yNnjqcYpS2MluXdJdJYPMZWjuY8GN4+A3sRXY6I5W9BWLYJCNxRsjPrj1rmbKAJDDERhjHuHqRnFdXpaCRoiBkFAwPQ1jzaluOh2VizhipG70z3H/wBatNF35CseOmao2/RR35ArQVW2+Yud6/erRM5ZIFcKQDuA9qSbypYyWG/PGT1FSyx5+ePgHnFQuqOMEbXPQjvVpmUkctrWmQMC0QIdeoNcpPbFGPau2vJGDukowRxnFc3fovzYrRGLRz0vynip7VyeCabJHyaFGxgamRKLDdyTWezESN+lSTXAAIqruLvxUpjkTLMScCrcLEjrVOKIjk1ajIVsUE2JzzimA4NI0mO9RGTDg0tgSLL9Kz532vV7cClUbgAtSvcq5atm3YFTXCYU1BZr3q3PgrjFK42ZhTHNSLnbmmSuNxAoL4jAqWCGM55qNXO4U2SQAE+tV4pMtVLYTNaEAnFWsDFUIJcYqy0wxwam+pDQSsBVOSQNS3Evy1mmc7qtFI1o4w2MUk6BYyKitZ/5VM7eYCKBGTJ9/FXbaTKgGoHj/fe1SwrskHpQ2T1LuMjkULwKYZBUe/5qCy6jYHWimRfNRRcDgd4zUynniqit0q9EuRVm9gYZFRMnOKssnFAQZoSHYrxw4bpW5p9upIJGazxHyOOK27JRxgVd7Ceh0NjcJE8Sfwgjj1rrpm844bI9B0xXADd5in0rspbpXt4rkAnGC39aG7jRWl+a9jiYNl0aPJHoKp3sLmIAclAWVSOoweK12UMFwfm6h89qhukVLVc5zuCA9eM5qJIuLszzvVFLRi4QEpwVUjlR6fhVKwlktL6G6QK6pOgIJx8p64PbqK6S9tGguLi3fmNiGT/CsSSxJkijXhBmSMAdh2/D1rI609D0cPAb2UAMAYjn0xnqKkiXy5XXOCp/Q+lY7O3l2LoMCeMh/m6Dbz+Oa1YZQ5hkbrJHs4GMkdDVtkx3Niww8mfQVtRoG5rn9GlLSuDjjiuliwFwetC1ZtsgKDoOKVYwo6U8HmpBj0q7BcjK5HBIFMfPTotT8A9vrTGUetJoaZBt3dM1IgA4FLsNOxxmlYbYH86YxC554pxYD0rNu7kEhVPJ9KG7DjFsswyeY5x2NWNpySG/OqVrhQSc/Mea0FkQ8Z6Va2Je43ZzzjNQywZGauMygDpiqk84CEqaG0hK7My7tl24IHXpWRPbSCPMYBAOeO1O1PVVhSSWWVY44+WZ2AAH1rPsPFFndITFOkqk9UORUOSLin0NTT9TyNjkbgcHPWt63nDDO79a4oA3Gpl7ckBhk49a1o7qW3IEowOmelZN8rN3G6OpEox1FIX47VlRXm8Dnt2p7XJHI6+tPnM/Zl12/Kq00gwSOlRicnkk1DM/y8HOfemnclqxWnk5PpVEkeZgfhU8hOah2jeM/hVGMtzjPiJbmTw+ZV5Mcg/XvXL6DC0booPzSYXIPSu08dRsfC1wUz8rKWx6ZrjvDOBDFK53MHU47DnB5oa0M1udEtsTdWMiLw8BU+vDV02lWyp5Tk5CP5Z+n+TWVKixxafKowscsqMfTnI/St/TduZo3Gdw3oaxtqXzaHQFNlt5i/eQh8D1HWtW2kDoJY2G1qoW+Hjwf4gfwpdOfyi0bcKrYx6e9UnqYyRqqmx9oHyP2J6VDLDk9M+v19atY29eF7f7NSEM4zkBx6dDWyRzs5nWbffZmZFIZfvDFcLeSFiRXqVyiJJyMq3BUiuN1nw8IXaWAloX5H+z7GriZSRxmRuOaZKeOKtXFuYnII/Cq5XdxUSMrmZIGaTHarMMeDUpgAPtUqgKPaqSsi0NbCrUBfmppclciqjcjk1FtRJaljdlc1E8g25pnnAJjNVJZcjAqWUy/FcZGM0EhzzVCHcOTU/mbRUrRiijRtWCnAqWeTA61nwy4Oamdty5zRJjkirI3zUucjrUU5GTimRyHbg0rXEmLKNyVAuF49KmkcBTVQNzk8ZrRIGX4X4zVkZKZqhbvuYA1rRrlKl6ElCQFwRVJ4W61vG2GM+tQvANucURkhGVasVPPrWgjgsKqOAhP6Usco/KtNytywwBYmo2fDDBoV8k0ySMnmoUdRKOohn+anBizZqNIfmPrVuOHnpV2KsSxTBR1oqvKpHNFTyCscIH2EZrYsv3grBfOa29JbbwfTiqRsmjaSzDRZqu1vtJGORWnbsPLwaim27yadxORloedp9a17NsVm+WfO6da0bZCoFS5GcpmqsiKcnFdDpk0dzYTJnlelck+auWMskKkodu4c00yoyOwhIa3VcL+7Gee4ojUTWIyPk3nbuFUdLvtymF1GT0b+lXLp22xxDG1egpNlcxkaxZmWAMo5Ub1PuOornblfKKTgbkjPzA+hHNd+YQ8I3gEE4b8a4+6tdpvLZwdyKx6dfQ1mzspSui5aWyjTAqM7MhLoCckg5OPyNW9PmZ9Fil6sAzL+BNV9GLT29t83zxsAfcY61ofZxCk8fAiBLKB3BHNNPQpbmhpj5uY5h0mXJHvXVRseOPeuI0W4JuPKY8x8D2x/8AWIrsVf5OtVE1TLmc96cCe/eoY2HJbpTlmDPgYrQqzJSegp/UUwMKlGMCkJjdvH9aaxCipHI21UmkAB+n5VLdhxVyneT4BH6VmwkSXSAnODn6U3ULpVB5y3aorGKVwZVHPWsr3Z1KNomtdTpbQbiwVVGSTVHStf0/Vt7WN3HceUcOqNyp9xWZrME97F9lLMiuME461k6R4Hh0u9S9sriSKUHBweG9QR3FVzMjkSV7ncT3uwc+lZtzqG2E4xk9MVX1FJVTdu5A6ZrH80nKnLP2UetS5dxpaHNeItMvPFF7Hao7LZxvlwv8be/0rYsfDSafbx29pHmQ8E44A9TW5Y2gi2bUwx6mta3iKknbye+KrRivy7EGn6clrCFySxHzN6mpbi2EilSKuhDnkZ96JEGKGrk8zuc+yz2rZTLKO3enR6qhfDHafRuK1Wtssx55HTtVS40yKRcOgOazs0VzrqKl4rfxClMwfgZNYk1m9jONjkxE9D2rYt422/MKLia6inBHA5zTDjf0zirJUbeAciqxOH4rWLOeZj+IrVL3Q7q2dwnnjy1c/wALH7p/PH51534fV0triGSMrLDJgrjlTk5Fdx43uBb+Hc5I8y5ROD71zd2Uh1Wzv4SAmpxqzqABtlXIfIHQHAPPqacjHqdU0Kz6bIgbO6QSAem5R/WtPTXUpZz5HTY/tWdp0iPBC7dswk/XlT+dW4FCFowCA/zL/ssO386zkuo0zqrZvLG09VOR705sR3nnD/VzDBB7Gq2nv5saszfeGDjsfWrbIGjaJuMHIPoaRLNWylE0XkMfnUfIfUelOBMTlGB29xWXaynyVf8A5aIc8Vtki4hWVRk47VtB3OeasyC+hM8BaLBYD865+WV5bZ1A2sPvKe9bzuUQPHzg/OnTFZ99Ekg8wDaxrVIxbPPdRhPmFitZe3b2ruNQs42j7bq5m4tQpO2lymTMqTgZPSoPODcfpUt38oNZTSYf3pNjTNF3wlZc8u3gHvVnedmTnmsycsZaSKLEGXFTi1796ZYDaORWgxCjPtUW1EUthUdKglY9KsySZIAoSDcpJpsq5FATgetWw3y81GkBHSlYErgVDQ3sVJuvHSol56cYpLhiKdH90H1q0tCERycZz3qufmOKtzLujOKihjyKaBkkQIYEVu2vzJz1FZttF+VacQ2jik7MTLJ6VUuJAqkVKz4WqUp3BjU8oW0M24cliahDnqKsSR5NQGPB+lWgTLdqQ3FakVtvUcVj2vyuDXRWmCoqJSsyrlVrURsePenqg259RV2VAQfWqh4OPShSEmRtBvBoqwrDBoo52FzzQwZ7VftItoU96mNtk8CrdvbkACp5iHJliN3296cAWFTJH8uKekWDRdk8zGRwZK1ox2+BTYEG7OKslsLVWGivIAvBqSNvlwKq3EvNSQSbttBS0NmyYRPk1eOoRCUA81hPNtjyDVfzyZQM02Ns7mFxPbyAdJEOCO3pWZq1uV1CzuRyssTBz/wGruggSWjueo6Vd1G3DJZt2RXJ44xipkdlB6HM6IqpNFDGpwIyG3fe65FdDcwCOLgHlTmsCzgxqjS8hQW7+3SunvwTDGAdu7cD7dDSWx0PcwbL9zfEcBmI/HI/+tXVW84lt43Q5GPWuUZ0XUE65DKcN2yK6HRosaSrqeGml4B4B3Va2GnZmoZPk4PWkhJXvUJ6HPQ03fjJpnTFmiJTnrTxKfUfSs6ObIxUyycZ/Kp5iuVFtpTj0rLvZyq/ewOnJqxJKFXr/WsTUboBWJ7dTUSZUI2KfNzeLEMnPJNdNbQCKLGOBWRodudpmk/1khyAfSt8UorqObDYrDkA+xprQqTgLjHTipxjH+NOAGO3vWljK5m3Nh55BbBHbNQJpCKc7RW1gHtTCuPSlyjU2VY7FUXp2pxi2jOOauA7hjFQzYQ5J49SaqyFdsh254P4U0juarz6pZQI5e4RdvXmsW88Y6ZbAkM0h9ulA+SRvMwXnn61UuryOCNnY4A71yE3j2KeYxWduZmzjCnjNaNnZ3V663Gov/tLAg4Hpn1qZCcGtyy8y3cZyMbjwDWz5OxVHIqvbWim7XcvA5+tacygLkdBWRSZRmG1cetZxPzbs59Ku3J+XHvVBj83OeOtaRMqhx/xDnB0yztc/NJIXA+g4rnVuZL/AMJR7Sha0m85Tt+bdxkE+lWfH87P4itYc/u4oQM/3ST/APqrI0qZoYbqzP3J424HZ15z+WapmB3vhu5juoHQsFSXkk/w5/wNa9rNJLEyyqBcQk7h0zg9R+GDXEeG7mOOTAfcrLuCjr/tY/nXclCyR3tuN0kY2yKOjp6/lSWqE9zXspBFOqg/I3zIfWtfhnOT7E1gWzqYsx/NEPnjI649PwrZhkEkSyKeCME+tSJjow0EzpjI5rTsrnadhB2N09jWfMQYjJjO0YYDuKjglAwVYkHkc04uzM5K5vTRhycjrwcVz1959tG5V8qDyDW/HJ59v5g4Ydao6hbpc27Y+93HvXTF3OWWhxlxfN1Y1kXNyrAnNXdTRoHKkVzc0h3kdBVGe5Fdzb81lqcy/jV2dSwwveqqQlXyahoZc2bwAKq3Fvjp61ej+UDNDruNShlOBCpAA6VPJnGBUyR9wKe8WV6dOaT3JM5EO/FaEMeVAqNFHmHip4wVYUpDHiLt3xTJLfapqwjDfT5QDWV9Rs5u7gYMeKrISFwa2btOOlZpQbzWyIvZi4ymKfDHgGkjB6e9SFgpoYyxEwWpTLVAzAcg0qSlzjvUAXnYlOKjCkpz606EFjg1YWMDg9qVwZV8jINQNbHHNa8cYNI8IHWqjIEYkalZD2zWpZylTiqc6hW/GiKUhhSmr6gbZYMM1VlIHNCycD6VFM42VIArnNFRxsKKV0GhlxxZfGOtWkiAOMU3IUirK4IBHemjJDSNvNKMelSGPcM+lRniqSK5dSaI4olY4qNDlsU6fOKDRIzZ3O45qe1k+XJNQSqN3NSJxGAKqwLctPJuXFNtRvlyfWojnYecVa0+Lke9J3E0dzoUeYljVgGPJJ7VsXcINlHt67XPPcVk6BEVl3N90KTXSTwBbSPf2Qkj8aJI66OxyNvDi8MYH+sn2jI9s/0rXvdwgyw3ASZ+nFFnAbjULcbiWV2YfUjH8s1ZvVHkXO3/AJ6gL+FJR0N29Tjr9UOr29txiWN2Vs/3SMfzrX8K+IbOS3k0dmC3KM0wDH76k9R7jHIrD1QLLrUYRmUwWztkdvX+lefX9zCutaPelZGhwsrohwSRISQD2yP51otgvqe+HBGR908jFQvnNVtOuF2w2zyM0k8RuY9y4JUknHpx0/CtEJu+tQ0bRkVVOOhqYN0yOtDQ8lhxRjC5HWoZ0JkE0u1SSeKwyft9+kGP3SHc3vV3UpikLAD5vWodCiAR5W++5/Ss2adDoLeLaqhRirirg5PIqqkoVe1SidCvDCtEzJ3LQ9SKdwBk9Paue1TxTZ6cjDdvdf4VrkLzx3NcvsSdYwTwicmrWpUKMpHpz3FvGP3kqrjrzVJtX08uc3KDH+1XmB1dZJlZjKzE9wTxU0Xny7vLgkKAfLhT0qrM6Fhordnaal4qtLMZhDSHGcg4FcnqHiK8u0aSa48qMDmND0+pquNM1O6A8q0CrnHzHqK07bweJwGvXbBGREnAH1quVs05YQRzRmlvn2WkfmOOrEnaP8TU1n4XuJp99386Hg8cL+Heu7h06xsLc/JtVfUc0jMoAkmjKx4zHD3P1q1FJamU6nYxdG8PWmnXPm+UpUf6sKMA+9dIvDbzxmq0QwVduvJAHapd+SOwNYSd2cspXZYjkxJyce9SvcfwmqUi8ggkdsetSnG3OQT6Vk1qCZXuJDyeoqqThct0qeUgnB/WsXXrwWWk3MufmClVx/eNVEymzzjWLz+09avfM5G/MZP93pVaJSkoY5zGfrkd6hto5DDDMoBliJGT/EM9K0pYwYluLfJUPjaeq+1NmQaexs7qORF+RTnb7dxXouj3e0KEbdhuPRh/+qvOFUC4Vh9yRQ0Y9D3Wuu0CbzozbM2ZIzmP/aHXFTswZ1ioLKVZogWs5W+T/YJ7H2961LY+RKACTC/HPY1kWl8kexZP9TOxDA/wtWvAAjNbyBdoHyuOw7H6U9yGaEZw2wnO4YAI61UcNFLhRwTxn+VS7XVdj9QOcd/Qg06X97EspPJ4JHrUskvWF0I2XnAbjBq3cL5Z80DKN1x2rGhByM9Ceo9a2bWVZYzDIO351vTl0ZzzXU5DxBZvcSllwQfSuHu7R4pDnpmvStZRrQnjK9jXG32JWyQM1szG5z6r844/SpGtwecVOyjJ4ppPFZuVhXK8qgACod/BBqaU9ap7uTUX1FcvQMNnNIzcHHeqkM3UVJv9O9J7gSRjJJp5Jx702HqfSnsO4pO9xiI5DVNvyM1VyM4pPNxkZqZJlDbpt2AKz2UhzV8jcc+1Q+XnmtEtCCMrtUeveq9xnB7dquPgviopgCtC1Azg5zgnoatW4JfIqpMAjgmrlmw3UcpTNa3Qoeamkbbz6UsbAopqGdskiokiSaOSlmk+U1DCPlBptxnOKFHUChdSfMDRCCSD71HNy2PSpojsIFavYpFwvgCq0snOPWpHYBfeqTsWkrNoposxvRTVwBxRUcpFiOXANT27B1A9KrTEY4p1i4ErLnqMimkQkaqKNn1qjK+GI7ir6HCdayr1ttwfQ81oma2LVud3PrUk/wBw/Sqto+ABT7mb5D9KNAKMrAvUkbfLtqu2GerkEIAyepoEKFLDitKwG1lqqI61tPhRiKcQWp2Xh6Npwf7oIGfWtzWXCr5X98AYHYDrUHh23EVkjjpkt9fSnyk3VxLORkLwuf8APrRI66asQ6ZB5cktwy4ECY9PmP8AhkVXvVMVqVIwzNkHPtWx5QS3gtgMl2LufXvmsHXbhDdLbqcttJXnrj/9dFtC07s4nW5QG1O6UEmO1KDB65OeK4qVEee1gkUfIVII/gIwK7TV0WyhkVs5VVaTHJG0dPxJArg7qdrfDL/rncdenqf14oe1i1ue4adYNqOhWV4pZZ4WYwSZwoPdW7kHH51pRPvUNtKHup6g1l+Gp55NPWNU5eMNtx265Ueta1//AKK8M8hAExCPgdG7H9MVMdUUnaQ4fpTCinOTz9aVSCDmkx824dxSaOiLsZl5ZmXGD1otLXyozxzn0rU2DrxyKeqdgBgnrWbRrczWtDNkmd1X+6pxWdP4cnuEZDqV1GrdAjYAFb8kQD8dfUU9WGzB60RC559L4DaK6Ltdy3HGf3jdq07Tw7bWsisbZQQuBgdfeutcJICuMg9ciq7Wq54Z1GOMGt4TS3NI1WtyjHbWsOMKobjnZWjFHBjh0wetVzFIu4CXhvaojFOQ2Zl5GPu1p7WJV79S68llCpCHeV7Ad6o3eriNvLXy1xx1zzVWaFSMNK7diAcVWMMcbbo0BJ4JrN1+wlyoQ3E08m8KTgdW6D6VMFwctlj65pF3txtOKkSLnDA1m5tkTlcFJYqF49zUyIWIJB56U5I8YFThVXAxQc7ZCV+cEnpxSPIvTOMdqmlICnIrPkbbuz/+ugVxj4zvJPHbNefeN9VWW+h0uN8+WBI57bj0B/Cuq1rWINI06W9nOQgwo7s3YV43PezXF7NcXLFnnYsxB5BPahLQiTNe1ZYrsxOfkkHX0PrW5BDDOhTcVnPPJ+V/8DXOCQyQFyAZY+SMfeX1H9a0rSdruAJtMY/vL1XPcetBDLaQSSGaInbNGcqD/F61bs7lYJoJA+wk7Sx6BuxPpUcVm07o8kjLPGQCw6HH+NX000zq+xQ0mTuR/wCL8v50hHWRbdQs3Qja0q7k55SUVdsLt5oVSTiZBgH3HVTXO6LdtBtimDbM7W3/AHkbsc108kSyMJlHJGH2+vrQiWatvdhQAwJT+JT1WrW1RlovmjY/Njp/9Y1kqWfCsckjhh3q1b3DRNuP44pohlsExyFSuCB27ip42O7cPwIqOQJdRAliGB+SReo+oqaGJs9VYnuOhppambJbuFL22aNwBJjv3rgtR0+W3lZT0Br0IKuBuUr2NZWq2iSR7gMt6jv9a3izCSPOJQEJz1qmz81s6ja7GY9Kw3jO6s5kMheTrVGeTacCrUqkZqlsLvikhNCq5H41aRqgMYBHtTfOCcE807FJGpGw257mmPLg1TiuMmldixqXuJk0bE5P5UxyS386khTC4qOXA/lQ9QuOVvkqIzhTtqPcVBFZ91IyuD71SGy8JMsTmo5psNVWOQtxT5RkUCKt3IWxin28pVlOaDAXTNIsJU/SnZhqdBbz5iApzPzk1StnwoqaV/l60pIVi5DIKink+bPaqqS/wg1Kct1NSmMgKgsTnilUHeD2qXZlf6UFfLGat6oqIyRu1VBIBLj9allfbVFyTyD0NTYs0g4oqorkj8KKm5Iud/Q06L93Oje9OihwuacU5zQkQawPyVmX45VvQ1dt3DxKajuYTIpFM06FWAnAqK6lO01biiyoqvcxfNimSV4AXkzWtCABzVezgGN2KuOmziiwiJpPnwK2dFje4uEjXPJ7VjRLvf8AGu/8G6UTM1ywHlqPvVSHDc6twbXT1hXAYqEGKZDFuZIsfLne5PZfSiZ/MlZucA4RR2H+JqaBCW8peWJ+ds9//rUJXZ1XshWk2xT3kjbQflUn+Fe5rhLcvcXt9q05HkghYl5Pyr/UnFbvjG5kltV0qzZozMdjSLy23PIUdyaz7qGK1tIrMbljjA3E88dz7kfzNVLsVFdTlvEod7dVOTJLKryKf7vb/GvNb24FzrFuIwRAX8pQfry36V2fiTUWea5K58x1K4PSNDkD8Sa5vTdMYbrqRcpaRNg4+854z+tQmrmlj1/wxDELTzYbs+YquswD8xlV6Dvjv+NbV7CZtHuLNWdvNhPlSIM5YANgdsEivNPD+qi18T3VnIw8i72RqFX5jKq4BBzgAjIP4V6pCilI8jIQjCFyB9c9utTGLTYSehh6Bq41CyXcf3qDDZ71tBty5HpXH6BA0FxKygfupXjIzknDHv3rqlcbmXI3KcMPQ0G0WWARjGeKVJCvU1CT1PvyKBID161m0bp6ErvjkkcfpUeMrnJzTZBuXAzT4/TkYpIbHAnvxmosvu5OV+lWCPXvTCOD6+1NgRMnU1WeJmONxHtV3Z07mnrAHPI+p9aQXM9bQctj6Eil+xktwufWthIVyMAH3qfylxx2q1ETmYYtOh28mnyQxLGoUbpM1pvF82KrvsweOg9KfKS3cohBvAx+VGBz7CpJWCY6A1CXwmevvQQyvcyDBI7VjX12kETSSOqIoyxJ4A9av3kojQ49K868d3L/ANkCMsV82QLtHcDmixDOQ8V+JW1rU1WMkWUWQi/3j/erHV2JC8Bl6E+npUAyZCCAuO9WYlXcuVLD261b0EaFlJKrqyjDr8yA9x3FbVvNECGiPlg/wHop+vpWUtss2EPmR4b5WxjFX0tpo4z5sfnIejg4JrNgblsX+WXklRiQE/Mv+IrftZY50QOdpJAWReCD2/w5rlbSU54YhwOF3fMR7epras57d2IBKEjBOePxX+opENHQPasEdgc7zxIP6j+tbOk3JkH2aZhuVflbj5x61i2c4UFmZJFP91sH61sLawuqzwqeDk4OCpp2uQzQiRtzxEklT909vpU0Y3EkAH1ANNgP2pFU5WZfuseN3salZf3m4rtkz1X1oJJoi6Nwfw7/AFrQjn4AYYPqKpREkYIHHbNSjI+lNaEPU045Ubgnn9Kr3tqZIy1ueccr60yKVcbWQFux9any6upVCVI65rWLMWjitUt33MHQg+4rnZLbDEmvVLoRTx7LiP8AHFcxf6CoJeJgy+goaTM2jgriHrgVm7Sshrs7nSmVT8mKxLnTzGTjikkBiSy7c5IrJmuN03BrTvoccEmscxfvmIqkhouWsjGTFa0Y6cVl2iYf6VrIRgA8VMkFibPzfhVecbunrTweaesXOTWaHYqeWWcCqdzAS5OM4rYjiLc017bPJFWpCOf5RxVlGDAU27TYzn0qtbyDH0qkK2pqJGCoHpzTZYgFyKjiucZHtTmkJTrVXLsNjlC8elTF9w5rMMhErVchcMvNSySVPl5PrVhZARVKR8A0zzucZ61mxGqGBbNMmPyVV83AHNOeXKDPemgRUuJcAjPSo1IxTp4S67ugH60scQKjiqtoPmYuQBnNFLKg2YFFRysTNNMbcVXmODwakhO5iPakniJ70kTHYXTJgVZc9DWiCpcZ6Vz1vL9mvmHQNxWkbjI4NOxoiycI7L6Gqdy43j1pzTEsDntVWTJfJp2A1LUqI1FSXBGD7iqMUhWragzMoAo6ib0LGk2Et3cpHGhJPpXrFtCNP02K0hIDlfmYVzXhWwMETXTKQvTPrXTR5LMWBLHkgfyqjWmtLgmImSNFLSNwP9kdzVuaaLTNPeZ85xwO5NJaxJGsk8p3c8npn2HtVe5ImmFxcjgf6qMnGT6n2FXG6RpuzKt7N1m/tK/AFw6nykPHljv+PrXP6neNdGQKMjkbs43Y7AelWtb1YyxzRI+8kZL9M89B7VhxSBUKSNlmGAvUis5M2jHqcvd2byu4bLTPh2xyC3/1geBXVQ6EWsFV1BZsFozwCR/Qfzqnp1gLZ1ku8faXJaKD+4BxuY/ToK7DT3DHD8yFcqFH3Bj/ADxUxKbPL9Q0i+iuftrxspM5YbRkqPb6cV6bod99r07fIJFuAMPk8SMeh9gev1PWpL2yRn3GKLkgOCSSxI4/HNULRbm2vIZBEE2SbXVucgjJrS5FixoFrtjn7FZWbIH8q3LeBZ4hz8zktk9s1V0xFENwEG0yylV74FbMUaxRyPggADHHFKxVzJdWjkKOMMO/rUbblOau3m6VbdSMSSEsw7jFVHEkPyyKRzjd2rOSOiE77iB88dPQirEbDAAPNVWb0xTBcAHHf0qDW5oLJnIbPFScAc5+tVI3DAEEZ71ZDKQKYDig28U9M5ApAw7GnBgvccGmIspx3p5aqbTbe9RteBe4HvTuLlLMjhfeqUs3zYBHvVee7BGepqhJcnB5+tLmHylmWUMcdaqTXATjPaq8tyEGcj6VRkmedj6e1BnJizyecxOeBXnfxDl4s4iOm5z/ACr0PZtiPv1rzfxy2/WI0J6QDt0BJoT1IOCeUo+7GR3zWjo224vEj38E9Mc1Vlt8q3B69R2pljMLK9jnKbghww7EVrpJEtWPQdHtFmMzuBsd9ik9Vx1roLSyt725WMEGGLAYjPzew+tcx4f1O1aJ9h34ZiPbPSut0W6SKzjnkUAHLkjgemKzsM1pLCGKPa0cLOD9wpwv40o8Oi4HmPEYxztKnBH1NaGiQGf95MmZH5UFvuj1rYaeLYVhAkb+8Og9h700iGzl00K6gyUfew/vrwfxxU8NnIhU4eFujBTvBHoRXRiB7jJYYOfqacdNV87Ths+wzTsQ2ZiC6t5lZfLmXHGBtb8fWtmN0uFG5SrEcZpkcZidVkXeq8YPenrbBJQoyFboGPT8arkvsYuXcXy3V88ceo61MFZ13bcH09aXDRYD/Mh4+btT3JQbuSgpcttyXIZvwQjr/wDWpRcNG3yt9AelKdsqbkf5T3FUpX8k7XGQe9FrCbHXesyR/eRSBWa+uxdNgyafcrHKvynrWHd2TKTinqZNFyfU4pV6CsG+nU5wajmjlQnBNY91I43bjT1JKt6wkJ9BWWUG72qeRi7c9KjYYHFWtCloPgYI3J61d38g1lg9D71cRsrUy2GXQdxH1q2BwPeqcCkgVYyVxmsWrEtltAAuKGUbDUKyileb5OtTcSMi/QfMKyY1K/nW3coHVjWVsxxjvW0dikQu+05qaJy6c9xVaYHcamtAdn0qh3HSINuadA3GM1Ky7lxUKgoGApMVySQ80xIyW3NTlwW55AqSL55CfSla4AymnffYLnpTpWCkCoS+1s55osJIsSAeXgd6iLLEvJpjyfL16VXcmT5qLhfUvookGc8Gio7RwVAPaiqTGy7ajEo9xViVOCfaqsDfvF9jVuVvlIzWSHFGHeLi4BqVdxHfpRdqCUNWIkHl59qaepF9RqghVyakCbqGGI6SGT5sU2DLcUHtWxpduJLhEIyScAVUtIjIBxXZeG9N2sbp4iQOEPv60RTCMbm/awmOCOBOidR2z6mtO3gYqABweWJ61HaWjONzjYvZRViW9jgzHEuWHXHb61aXVnQuyH3BSNU8w4VfuoK53ULs3bOoZo4Rwz9c+wq5dOZmI3fMevov1pbC24MhJducNIuFUewobbZrFJI5ufT+I32OFHK5Tt3H1qk0EVjOGMOHYYVj0Uf413Elu5O4ASMRjcecfQdhWRe6X50a7iJWUZIH64NLlL5jgr1njuJtm1f4wSeWOP5cVv6ZcCOESGY7mG4gHn1qrqWmi3vkKS7QyFTk8jHIqlaQ3ccjqZFeEndkdh7k1K0ZV7o7UXkLqrHMkyjPzf41SeQBgrs3UscDP4/SsCHUJI90aKwAPysOSf8AD6mtXTHRnWSUDd0UZ6n/AAFPcRuad8qJlcAknBFarMPIyCBznbnv2/WqELia7EYICryzAd+9WZmC2yyIAC5xGMcn0z/OgZVEj3OoMyMQqcAr3x1rRmRZEWNk3Kx3E9xUNpaxRRqwQH5svjHX/wDXS6jcMtpNIANxBWM55z0zS6B1MV7cyTv9nbZCpIy3I471Wns75DgxbjjPymui06FY0MfUcEEjr68/Wq99MYbe4ulXLbdqqwJ5/wD1/wAqlxRoqjuc7DdTW8hWSOTaDzxnFakN6jgEHGfanabZ7/MJ+8TlpOmR3/wqzdRxCOSViCqqQoxx/nsKVtClU1sNFwGHJxSNLgGqdpaTTxoTJsZm6EdB61HLb3SGRRKrKnJYA8f5FKxfOiaW7HILVTe6UHlvzqOK1nuY2ZJAcDIXbyaqPbygkPBM+ATleQcHB4pWH7REkl2v96q73Ekh4ztFOjEZJCAAg4Kng5qZbZm5ZcZ7Uriu2UtrSN1P1NWYYhjBPQ81Y+zgdOFHf1ppIBCqPoBQmTYZ5e7j8T7V5x4yt2fVjMi5VUC4+lep+X5MDZ5Y9a4fWLYTXMpI6mmCOAeFW+dRgt1FZ9xaNgkxhlJzg9vxrsn01GjJCjdnketZlzYiPJxjHYjp/wDWoTG0cak01jKZbZ2Q91P+ea7/AMMa19ttY0Z8MHwyZ981yd9YhRvQbQTzgdKPDMxs9fiVn2wvkP710XUkYtNHuzXw8tIYD5cpAMhXoF/+vXQafGogDSMEBGVZh8zCuE0iQM32q44T74U9cDoDXb6bJLe/6TPlVxxnj8AKViGa6ShGGFz7N6/QUM0rBR90McccY+mKWJEc8INmMHnGKa1wpfaq7wT+H5dapIzbJPs4ZSu4lhxmlAcKEfOQe9KjSs2OAhPQHpUpikwOd314xVxMpoUOpVo2AwRmmKGjBAGcfrShdx2kZJ46VMqgAHqQcYNW43MrlGaDywZYMj+9H2NVpf8ASIcbcf0rWePbyuOevtVC7Qxguox6is3GwbnOT+bbykH86ja5Vx83WteYxzIdw5rGmt13YxU2BlK4RXBIrnNRiySMfjXTSQOqnac1jXls53ZxRsTY5lkwDUTphc1oyxbMjGKpyfdNTcDPKnb1qxAx3KO1PeE+Tn1pYIm8sHFN6jbNeEAR5omI2e9QxSMFwRTJ5Cy8GobHa6GiXkjNO83nr0qmCQzfzp6HJAqVEkfM4x1rNnlCnANWpsndisqeNt+STVxC9iVSGx71bhj+bArMViuK1bWQMwHYimxXLDxBVHqapvwzZrV8ppF+lQTwLv6UmhMzFJz6ZqaE7Rn3okj280xGG4ihAmSHltxqu+7k5qXdk4FJJgLigLlNpTu209X+Wq0xw2elSWyFhmk0Q3qaFv8ALzRTBx9BRQPmLUTFWzVp5cjPrVQghuPSk3HbRY6bEdzJn8Kkgm/dVC0Zc4qa2tJDxj6ChR1Mrak3zOhAqW2t33jitGw0q4upBHFEzk+gru9I8KrbqrTgCQjqR0rRIZm6JoMkmxpUbaQCFx1ru7XT44UDSnCKOFHQUsYitFVVO98cDP8AOq17du6ckCMeh5b2Ap6IuMSW61AsGSFtkYHLDqfYVQSUuwY5Tj5QBkgf4n1qHcXaMTNsJOQhPP8A+qob2/TT4PMdyMnCoOSxPfHepbNkjQsyk9yFdkC8hYl6n6n/AArYWPcRHwFXnAH5VynhZ7i+1NrqSOTyUTZubgBu4H+NdusYyW9eOauKBvoR/u0R/wCHB61nSRSSKwXhCThQOScc89vWrz5kmO1flX7g9T64oNsSrbs98802COP1SwjdFkcl2XkgDP51hXOnyyRE5K7jwq8A47H2ru7mAGCRVACgnBUfyqh/ZccylWAXgHB5z9fSs3HU0TOGSLy4mWQRsynC7D8q/h1J9zSieWz/AHm0nJwgHJP09q6PUNGSBXcDChcjYdxA9ea5ya0jEiyJMrIw6YO4cfpQlbQbOg0O+YARucu/JLdgf8a3PtCXN3kfcjG30+Y9eP0rghdSaejShMxdiy9fxrX0HUJC7NOF4PyjbyfU59KfKFztTKI4AudsjHHHT6/gKzrgtdXscScRw/eA7k9B9aqzariKSV2HGdhA5/yak0acsokl+b5twJHX1qeVlJmszPBEFXIZjjbjp/8AqrKu7rzrhbY/cUbn4ySew/CrV5feTG8ucswwvt/nqaj06BXcO/IJzk/xt9T2pNMEycwBIBEpJZzkjH5iqswe+m8n7sUR9Mc46fQVanl8qOWUr1A8oY59/wA/5UljbkS8klmALnGM0mrhfS44AW9qdoViwCovfH/1+tULlPMdYI8liQXPr6jPvWjcSrEHmIGDkIe3+f8ACq1tbCWdc8tglzjOcUmh30FghEC78DJ+VQOB7/Wq9xGYhHGmAWOWz1x/+s1psElPnGMLHFkAe49Pp/OobWE3EzSPx0PToP8AHtTsK437BBc6cEuIY2aVdrELgt7/AFrPh0KML5MN9Ikqpnax3DI69a35TtJk+UBB8oHSoLGEqXn/AI34BK+vJ/Sq5bk87WxyF/BqdhcNFcRBoweJo/usPf0plqwyHZsuOgHQV21wQiZbneehGVx1P9KozaHZylpQhiaRQ52twD34pez7FKr3MGSQOnoB61zV1EZC7D5s5NdLc6ZeW52PGSCOGUcGsgwMMqw2sD0PaocWjRTTOcMWAwxn2NVLq3SVMlRzx7it+S2+cjjms+6hCOw/hJ61NjRM4y70/wCU4zgHtXPzQta3McqDlXzXe3cKjOCevSuX1a2UROQKqLswkjvtBlN5PEm3crEfKT19B+FegWt0sQCIheVfkZscceleUeDLpzpUWxyZWOMjGeOor0HScYLlt7AcKP4T/jW6Whyz0Z0Kqbhmbewwc5PP5VbVxG7Mozyckjr7/SswXSkF8kvgZQdF9c1A13JMYyzsFXjjgfTHeqsZ3NuK8jBxESw7noPwq3F9pdy2F6elY1vJHEN3IYn7g5P4+lakd42MojDvwQaaRDZZLOu3zVwex9akUHnJBBFQ/a43IBXlhzuGKlJYY78ce1axMZLUk+8mOMmmlAyc4/GpRymerd6Zs4JUYzTaTIRiajpzRfvYh8voKxZJFXIbg126fMdjKCO4Ncd4p0uWxBuIfmtz19VNZzhbVFJ9GZU1wo54rKurhWzWTc30obG4is+W/k7mudgye+lQA881mq4cVHNK0nU1BFLhiuaT2EaigMm2poEAQ8VSjkOARViO5CrzilGVhLUssoA+oqDy8ika43mlR+xPWob1KvYheMKhxwaSIHkmpJPvdc0u3jjrVN6AQlMjJqpcRg81ekOPl9aryIWH1px0IZjzjaMVc0sM7ZPQU6W1JO3FXLOERIBVCS1NSMYQD1qC4KqWJPSneeFQ5PNZU8pdzk8UmwkJLMG6VUGQ7c8VL/FtFDJikhIjjyWzTpDinxJwWNRS81QMoyqXfNaFumIwKqoMvgVfUbUAFDJEm+WMnNFMlO7I7UVNhmnHFvbjvWjb6X5n41m2TNuBNdDbzhUHzVaOpj7fw6jMCcCtyGw0qxVTKnmt6ZrKW7diACfxqwZYuAcs1Vcix0MGoqAI7G3SIHuBVv7YUwvmb5T6cmufSWY7YIFJc9gOn1rodLtDbqZJQGk9cZoHaxcmmS2hDTBmlYcRj+tZLTzXDsyou4YywHC1oXKRlWlnkGD7/pWPdajI6mGzTGPlBbpmobNoonnurfT4mld90jHox5P/ANas/StMvNcvl1Cd9sKt8qsvDe/0FT6fo089yJLxMqvRT3967Wzt0gURoFUKOBirjTb1Y3JLYdbwCGHy4x0xz6+5q3J029XPGewqMkB+ELOPvewqQuDtcIG44A6mtrGaY6JNqgAD5fu8VHISzmH5toGX4657UC4Xy5ZcspBxtYY57VGCyBc5ZiTnjqe+KktEcqDcEAyWP1wAKikHlgqo3M+MjBwAe5qfeYlaQ4Kgbjxn6CmWsT7wW+82d3T61BS2Kl5YxPCz3ABwpwWPPXIx7VhW+mqLVDMi+WTzu4xz6+9dJf4bcm4cD14AFQWlutwoLfPxgJkEL3H4g96XUpbHP6ho1vOdvlsGU8BMgH2xWINLvoy0H2TKdm6L7DNelfZwAQMlsnLEZPJ6VReFZJAIyBjaMnocnBx64NXYVzzqQy3k/kqx2xMBkcBvX8u1bsMisscAby40zle3HP6Vq3GimTzJWkRATxlcYHp+dUp9BU2kiSTOqyEAPjB9cUrBczhcPqN1iLBjRiEx0C+pNbhnfyIUB3DIUAnGB3P4/wAqpxaWLGBVikAB6qw61HcrdiAeWhLk4Y9cA/1NFh3JXvHvZo8qWRSQE7sfX/PpWqlw8MIVXLtuyxx29B/Ksu0gaLcxBDgYAzwKmluijgKAW2/ugQPl9WPt6UuUOYs3MwkmVQd0at+ben0FXgzQqCQC3UgDGP8APWsi0UKhkcNuzhPf3q612qht+B3B7E+lHKLmHXdyCqW4bGCCd3GM9Kuxt5S7CCpHLHPU9h+FY9qczmeUkkHP49Bx6VZnuwkfmtuLJwo9T/8AXpqInImnffOLYAYHDA889qtphVXH3V+Xk9fesuyVyFaXO89GJ6D3qW7uJVi2QxsT0QqOg7mmoibLDyJNOFQsIohjPXP/AOurKlAu5iQpALDr+FZ9sGijKEMzZ3MB61IVkMW0BWz3xxmqUSWxyyO8skhZgq9E29zxRNZwyxOJY1fagBOMHP1pkeYhyxbA9e/elk81hs+6pOSccsafKLmMSXw4k0e+CbktgCRf6iuXv9Ne1lMU0bIw6ccV6OiiNQFGAOFGar3irc+XEAjqD87EZqXSTLhXktzyi4sjhj5ZOB1xXLajYySmWKGJndVLFVGcAda+gxp9r9mZGt0SM8lQuOPWqNjpWnySebDp9vG6N8pxgn1+tT7BGv1rTY8P8HWz29tKLhvKBkPJ42jvXf2N6RHIsIZUYA++B7122qeGtKv4XaS3SJ8g+ZEuDn+tYQ8J3VvaNJZyo7dQO7D/AB9qv2dtjJ1VLcieZUgQsVJJzsA/wqOGZpyRC23n7x7H0HvVY2d7NEoeKSJMEkOMNkdRjsK0bO1ItlCyrCepO3cT+PanYTkjQs4wsRdl7febj8a2YLlM8smcDgEcVkwW9u0YXzGLqSCxFXxawDJKhsjDcgU+UzuX96MuNinPIyMU+JcKpRtyE9T2qkLWJifKleNj6dqkSO4hG7IdR1K8GqIZd3YY44x0p5c44HBqCJhKMqwII5+tTxEgsppkkZ+5uUcjrTiEmhMcyCSNhgqw4NOAAJ7etQvlW45oewHmXizwvJp109xAhNnIcoR/D7Vxs0JAIavfpIory1e2uF3ROMEeleR+LdDk0e9dCCY25jf1FYVI9UM45xyVWoki+fJNSt8j/Wgct9KxJJQcDFQyTYNSs4C+9ULhutRYaRZW4J71dSQbc1hwuS3sK0I3OypaGy7G29+asoM/hVOHkHHFWo8qnWmhgQHkI605YeaZG67mOelPM20E02yWNdV34PaoWb5uOFFHmFnJ6ClAUjpkUK7JKc82D7VXJBP1q5PCgBY8elZwODn0qmhMtDAGe4peq/WmK2VqeBQwyfoKURJ2IsER1nzSld2a1phhMetY1zExkxVtA3cW2fuaurJu71nxxsGwM1eRSoHH40hCkbmxRTmwo5ooHcswS7QKvx3YX7zViI5xR5hDVNzoO40uVJ2APAPrXUw22mxFXlkAPrXmun3bxgYJrWW/d8ZJ4rRCuei2tzp8ZIt4s56t606bUpAp2RKQOgFcrpWolRt7HrxXUWVqL1Ayqw9T2p8km9ClKKKhtn1IgyuxBHCAVpWWmtblVVQqD7qgdPc1qQ2qxpwVx0JzU/HRcE+9bQoJasl1W9EJDGiDPH1p4m2uGABBpACx6KB9aaRkljMvTpWol5jmkdgyrIoY9W29qie6+VgcOhGQR8uMUjHYvJZgRjAqMSPuHlQqEzyW61my0WDKspScArhtzqRnPYVaiZQA+Scn1rMM5JGwgEn5wec01PM8zfjzBtOxTwM5/lUstXJ7uVWkW3XcyElnVSQRnoCatrII0AUZY9PXFZ0GwzyB54pJw29lUg7c9Pp0q4syBiGjwq/MW9azLv0I50HnJGzAAfM+DznsKvWqfufvEkAjJ71n2u6RnkIzvbcQR26CtFuSq8EKMkjpQhy7DLh22mMAb2HOP4V6E9etNt4A/mKw+XuBx6e/XIqvBILqZp/4SdqjtgVfJCoF6kjkA4pp31E9NBs6jazMFwO56CqToHcKAwjDHOepH+T29KsyESt5aEBF+90yT1H+FPhUOWZzkq3AwMex/KmmLZFI2Sr+8fDAngevuaJ4AW3jAAG7J6fT3NX2wse5iBtJZ2x0FVsebIXYfuecK2evTOPyp3BGc8DkK6oTkjr1o+wrs3y7Ny9TjgVrqiLHgnazcjOeM9qhmyiRkEZLYVfb+9+Q4piuZ8kATcdhAUcg9cetQx2hmG949qAnb7++K1kiBm2ZYDblnbHT3+v9KkfarKBtDE7Qp/z6c0CMwWyoDvTHfJ6CmiFp5cxABA3JIq4dkjMBgwg7cj+I56/n/Op44EhUoCBjLMfemgZBHECGIPVeQR0+tQNETDtGR/cB5P41blUAGMDl1y2T91fSnIpCbwAxP3d39719sd6LisMjhEICEnIGS2fz/KlaEIOcq2AT32j/AOvUiqvVskRgE+5/xpis0sgALb2PzccYp3FYZ5aMd+0beij3/wAKeyDoWPP32Pb6VKRjbg84wgJ/L86QlfNCjGFIJA/vd6LisVpIjKuyMYwMcHjHc1IkCAAJGNpwFXNSrEQshC8PzyedtNaU442hjkIMenU07k2K10jGJoFYZbgnuf8A61S21qIU+X5gBhc+tSKo83zNpAI2rnse9SlgkZkH3V6fWncLFO4UuRDEQZARke/epVBZGxjIO1cCkRBmWRSA3C5PvUwZVQnHyKuB9aLg0UZw0txHGu3CEjBGcjvTksbaRwTEgMnbvTgvzvIcZ2456cmrO5VSQkAleAPSncNTIXT4FuGVZJt3JDMegHbFKmmOJQwn3RHn515Aq5zLIzq/Ubce5qV0Bikx3XYfrSYzLFvdwmQtGhCjcnlk/NSW+pYY7llQdMOO9XbZjbs3zEoWVRk5PNS3MscUbyGNGDN0I61NwtfQWOSJl3xgKSOTU25QQSMj1qqbWGYedCzJwCEBxxU6ZYAH0496olqxP8rjA5wOtQPllxghhShzHwehNSNh13r1+tNa6ENW1Kwk2nn1qlrulx65pklsyjzAMxsexq+yjBI6daYsmx856VLXRlrVHgeq6dNZ3TwyoVdTggiqBUoAPzr2Lx1oS3lh/aUCZkj++AOo9a8jmjKlia5ai5WR1K0jbUyaz55dwIGaluJSzbB61Pb2G5lL8k8mpWoxtnZlow7Dr0FXzCESraxqigDtVa+lWNQAcsfShpWKtoNSQKuO9PM/y4rPLNxio2lYnk1GwmaHnbR1oM2R1rPLEkZJqZTxipdySYyk8VKLpI0wzAfjVKR8dKrSf3j3rSOwti9Lch/4s1TyMnFVy2GpQ+BmmTcto3T61ZWX06Cs1ZOetToxxx3qNmQy+HL002+89OtJENoAq4GVRmtVsWkV/syx44GabKAq5qV3GMmqdzNvOBSbQaFadyelFPVdwoqOYi4gYUoBcgVXTJXJ4q5bcuKcVqdZp2Vo5wRnmti10y5uZRHFGzMewFWfDtm97cJDGhdm7CvWdO0i20yFSqKZcferqhTuZNnM6F4Lkj2S3zqvcxjr9K7JLSOOPG0Kq9FXiptoI6gknmlcrtPA44wa6UkthbkWyMDIUcdaRIk3bscEUSTiMEsQdo+YAZz6U7zsQfKhdwenQc+lJtFKJC0GSQSB3wB2+tQvAkZ29D9auKTtZmJGw8ZOKqzOWn8tHzI3CLjv7/41DkXGJCyRqOG6859aY0YHVJGA9O9XUgWCzJYgTHjOMAf4UkmJH2FmVwvDkVLaKs+hQeMk8RyDHoapSx3Mvm28cb5Zcby20KPb3rTYysNkilWHI9GpXDD5cj/a4pFGS1tJaRn7JGocqAM9sDpmmNNNhI8Mium55Wbbz2XueTmtEhlVsfNjrUTxdduNoGdpHFJq407D9KuUaFbwy+Yrj5ByMDp0qzeXTLa7QMzSgqpHHXr+FZzJ+7+WXYFOVRFyD6CmSyyxBZZYJJHicJGyDcAG7nkcevpUNFqRvWsawqFICiMAZ/DikluDBavNtySeB61DGwS2WPzt0jHOeBx3/wAKbLKJHdIyMIwBH8qjYe5ZtyyQkHqeBxyanf5gqBiCere1QIojiySN3QCon/dR+XubzCfWi9gtclkffN5eT5asCQFzuP8AhU8UYONx3BTgE45NVoowQQrHd69PxqQyrjywTt7nNNMTRKzoVd5cCNCeSSMjuaq7nLvcPgNxgLnKr2z2PP8AOo1dLllQKSiN90cZ9j7VZiysnzsNiHj5R8xpp3FsSJ8gRT8pyBgkkjPIX6VFczkIYlUElT1OcD1/GklmjRjPKp3KMAAf55qrFulfc8a72JO3OcZ7A/rTuCRYtwEwY8OQo2jdkZ7Yz7dvap/NARzvzGoyenzf/rPH4UnnfZ9keCzFe36mqkrgloghMajIA657j8BzRewh+6RgWXb5r8jOe/Tg9scVYcrFhBjpgAY/E/0psKBMT7lJ2naeDx3P071HcTmOIsg+Y/dAIyTjoP50XC1x0j7FZVHJ+9nklvTjsOlSW43lTuYEjo3B2/4mqlpHlsOMPyC27n3z/OrhIklyvBQDOCOB2/xpoTHSyFuFwrtwM+nc1HAo37QGCqMtwcfr36/nVaOV3lbYhYZKKB/dHTt35q5uWFQm75gOfr6/hRcLCtIxxtwSxww6AD/61QO378jaCDgID/SkmIjKxoQDJ1BYZ9h/n1pYcLGshAYkBVx3J707isT4IAP3hHxn/P5VHPIyS7CCUXrk9c9aczKm6TPyp04wCf8APNV7XdcAbhhQd2DySadxWLKKsafXJJxjJP8A9aopHB2xKDnklc/57Uj5VCZcnA5IHB9f8KjUGWTHTe24+m0f5xSuOxPCPlG48N8wB7UkrMqL8xwWyCB29KTLOw3EDcfm/wA/SopMytxjI+UBjgj3p3FYdFEcKxwQTvOT68CkeTZHtGSxJY88c0SL8xXlWZgo4zx/nNRNKDI/Q5+UL+lFw5SWMKQpwRk78n07VXuSCioTkDLjPX2qwWZ0OGGcAA46AVTZmluY8DcN3OPT60myoplnPlR7cEMFUfXvUNvfZuGgMZ2qCQewpss42MTkEnJzVSMbQ82cFuB9KhyaK5U9zYbDj5TzSxOc7SOP5Vk2t9IZ8bSI+g961WZgFZcVqndXMGuV2JGC9hxVWXjjFTxycnd1J61FOuCc9Kp6ole6xVKyRtFIMq4wwNeLeMtJl0vUpY/LIjY5jI6EV7ECUYdTWB470j+0dC+0RqTJb/N07d6xnHmRcktzxGCL97vbr2rYhC7R0zWeyFJCSMegoluTGmAfmNY7IlFq6u1TKqeR1rKaUy3C7jUTuWPJqv5hWVTnoai92Ns2UiB61BcwhWGPSnwXOV5NLK3mEH0qnYTIo4D941KwCr9Ken3ee9MlKhMdTSsLYpySDeOaYxzzTmh3MCDikdGVeapIzbK8n+s69qQn5cU2Y/OOakGNtCRJDuIJq/aEkZqgy5bjua3LCzLRA4wMUml1BoarkmlabcwHYGp7i08uIlT83aqSIercYp3ViuhPJJu47VXcYxT93IAocZIqLO5I+FRj3opNwTj1oo5SuUYIDjgVd0vS7nUNRhtbdSZJGA+lX7XTnuJljRMs3AGK9U8K+EYdDP2uY77x14x0QV1UqTbuy5SsaXh3w/b6BZmND5k7/fkPX6fStnKIQWbJprB8FgAB3NQ+W7jLMNn867UkjPUdLdlZkBZVGOg7VC05C4J3MxGQRUrW0XLnOW689aqzTwQK25S4HHXPPvS0Gr9B3nOLjLMoTHORk+1SvclsttPAwFA6571RhnebIgi4PUngCiWGRJCZH4284HXNJpWLT1Jnuid0cbF5lAwjDIH19KsIUhJd3V5nHLj+Q+lU4wsG7y49u5QCzHJIpv2tSCqIeOme9ZuNi+a5pG484YD8rwvc5/rQPlj8sZVOisULfN6j2rNhutqlgMYJCgL371ZjuDC5G5fLIxGFGduep+ntWTRomiztC5WYFjnLsc4B9R7UeSRnzWwpHMn93n+VN3KZEIVXZV2qfUehpYXVYQqAMkX3VLcuO6nPcUhjJYWGQ4LO3AK9PbNViwRCy53HqD2HtWkYxIqpu3KoDJuP3wKqzFZHJHzbB85xwAeR/hTEUdz5Gc5znIPSpEXJY4B3fJjHGKc8ZCKcMVI4yOR9ajZSGbZnGMdeKAGCKOFEWEKZQQjyenvii0dbWRhIS0W/IlODuY1JC4yuBtdQPkbg1Y3iTaGjTYD93H86TSKTaJluomDOWHlqOD159arB2kmJdSVz8nPb/wCvUdzbhopOqFzkoDjd+X9Kdbym3+e7KiZuwOVH096zaLTRacmM7D99hzVaRsFYkPI+Zsd6dcXHlxGVQXZyFUHv7VDaxFpACwZ3+Yv1wP8AP8qkZbhVsEfd2jJcnp/9elluFYfK+I1OMdyadIqSgwxs20DLMDWcyGXEQUFAccHrTYh3nG5fzDn5Dwvv6/Sr0bi3iG4DzGHyrVeOJIEEjYAX7g/qarXJ8vDSkmVjgd8UbA9SxNKUCjgyP1wc7alhiOeGO0DLZ4xVK3C+gZhwM9vrVppIg3lRE4zuYn19aBFp33jCqFVeMZ4qiZjPL823C8KR/D3/AJ1XecFwiyHYCdwHerVtEqRhnjUbRk8/e7/lTvcNi4p+zwqQvzHqMkDnt9M1DcXJwIY+ZHGML0x3/GopbhVjMjZBb7oA6/Wm2cPz7yxDsOX56dRRcVupch+8siOeFwvYHjkkelPmnWKAvluxAHBPpTHlAyGx5aDB9/Yf1qsX8+RMALGe5/vY607gSRRykqzAlmYsVI6fr9MVckchgqYXC4U5P+c5qJAEiLlcFh0HJxUVxL5cbKW+d14YZ4P9KewtyOWVmlkhU7RGM89z3IHfnFWVVYIlCtgDJIbqD/gKrWcL482XJVemfvE/0qeR1iJZucjjJyQfei4eRHNNhSMPtXDH1yO39amCMkPOQZDknPQdu1UrWMtKSzEYJLYOce3X8KtNN5uScKOu7sfr/KhMGhLiRUIBPLdRnt3NEDAgZ4YrsBJBwe54qqitLNJj5Wfpznb7f59anlkVAoKkKvyj1wO/40XHboLK4WMjndjAJHPufyqOFjuMhAVVAVcdGY1Wmk818gEgNhcnrnuatzuyRhQflQY6dfU0XC1iO4kESnAPPC5PWoYHIDyISVUbAMcZPWoHkeef5CB2H07mi6uAqbYht2jgE9am9x2EuTvnVB91V+aosTXThIgdq8Z6DFOtY5Jj8x4zknvWvCiqpRDlR+vvTjG7JlK2xXs7VYcliXfv7VpLsKjHPt6VABwcURkqGU1stDF6jyoD8ng0/h1we1NcbogBxUULEHB7UxbqxDMGXpxSqFnheKTlXG0ip7iMMufWqiud2OmKmS1KjqrHjPivS20rVZ4P4c5Q+orlZCQSSa9j+IemG80lb6LG+Dh+OSK8VnyHNc9RWM3ox5+7nNU5SQ341bTLrgUot1DAkZPvWSQMktEZlyRxVsxEYNPgjAQcVYO0KfXFUUUnYqhOaqmb+8cVdaItVZ7Usx5pIiTFRsjNJM3y4qJkZDhe1DEk4NUjNMqSIS2amjX5OetLt9algUF8dqYXEW33Oua3LORVj25x6VRVATkdqaZSkqqDzmlJXJ5tTUuSuOazSpYnHTNOJeR+SadlY+M9qUY2NnqRtEFwTSEjFOdx1qu8g9eap6E6IZKf0oprDPJopXDnPo7SPDtjpCDy03ycbnfGenatKR+MxKdo/ip0uC5PVto49KSPd5YGz5R1Oa9BXLtFDslkDEhRjoKYqtgBumMgUrNGsbPnAA+7nFUL24K+UqopaQfKM5zQ3YEriXV0wZYuCS3AAqD+zYnut1xcMWI4UDAJ9zV2OAW1kZRueUH7x7e1QPNiWNXLLkbn+Xp7VNy7dEP3xxI0QUKVGAOwxUchaVhn5XIzgjrintHuDo43REHA7jPoahRjEqKys8YOFJOCg9vX6Uc7EooJVLIFyVJ5296g8reuVBxntxWnt+dGC+YrEAMTwDSPCCG2jJ3cHpz70cyY7Mz1VUB56n5uaZ52wOWYlfYdPWrjwAFiewwT/SoHiUKu3jnH0pAhEmBChiPu8qOGx1p8bloQvnfvA4ZyGwU7jr69KqeWhUIyuy5+96GpI2CKANxGcMoXG4n+lJopGwZWMg2lVkDDcFYHy+/T0NIp2xp5aFAxzErAjA/iU/rVFZ2Rn81Q47ttH7wHjGPWp0Yh2jcje7Z3FyAp7ce9RYq5MAhZo1VWVuVI5yD3/pUAt2JVGLEqPT9KlXbJJny3WQKSSMEFSfmT8OtPQuo2YQvj5cE/d7E57igaKDqwyw4PTHtTFkcShD9xh97OMVbeN3kY5BDDqB1NVWi2r34FAEizHy5JI33gfxN0A9qlWZXDbYlbGG+tUhCN7EHaDwy57VLG6MjKJAJGyRGDgf8A66QEN1bgYEEjLLMxVWKkqPUe2ant7uGPEALCXpiTrkd/pTw8iP8AOrkqv3d3U/hTZYbeWTOULn5lJXoe+KloaY+eZQrRx5JblnIxj6mnW1uqxkvtVAeevJ9B/WqXk3CSRImXgzmQkZYHsR/KtD7XDMTCQygDGGGD+HrU2KuKZd7biQY/4frVFYjNKWO7zNwG3+6Peprhi7bSCYlHyHP3mx/SrEamCIFlG+TGeOg6YpBchZduI1IKn7zAYz71X3PvZV4jUYB781PcukK+Szcu3J/pTLdQySTPkKD93PegZHHCkZRmQDaPukdfr/hTZLl/O5HI6KvTHvUks52rJIMyNyien196gtoZGyd+GbksTkCgAVJJ585Icc47VcWQophiOPm+Zic9aguH2IVjYBO5HU1VNwWASMHb/DgcmlcNy7JOJdsSn5DwSO9WYkUuGcZRcbeMZPX9KpW6JH80pHBztA6e5qZ51JPzfJwQAapCLrTAHe+eWwpB61T/AHssjF+WYhQuex7VEJzPIHX7gyF+vpj1q3DKsMBJXY7nGAvzLRe4bExVUSONfuhcYHAH/wBeqczG6mPlglfugDufb19KdPKQV8s73c88Yx6UW0a+UJXzsU5OSOtAWJtvlW5j3d/mycYJ/wAB+tVJ3YkQcDBG4kdB24/nVuVlWJjuGTjHFVbaFpt0zZYLwQ2DuIoY0TRRLGgLhg+Oe+B2H40y4cbdqgF3BwG7D2+lOkk2Rl8r5ij5tvc/4VBCrXLs0hOOpYDlR29+elILdRbXoZ3HQ4VQc7SOCfwqrc3A8oQqWZ25KjkippZ08qLH3Fb5UHHA6A1S8nlpCSGbn6GhhcDtWMAPuZ+pPb2FNTcQHI3heNpp7IeTtzjBCgdaeFGVCk7eq88j1z600guWrcPGqDcC3dlq5C54G0Z6H2qgm4feH1x2HarUZCglAWwfpVRZElcuZG36UhxjjikRgwXrkjmn43AbB39a23MNgRiccdeuaJV5yOKYSQ+QcY7ip1+ePLYpLsD7kKN5i7T2qrKg38cVcChMjHXvUMq4XPvjNNrQE9StPax31hPaS/dkUrXz1rOmzWmqzW7KcxuQa+iN2xgTzXnvxB0kfaFv41ULIMMQOprGaugkup5hEpXjFX44VGC3WoP9W5zT45N3JPHasEiSVpAv3f1oD7uM8mqskoLFR+dCSc1LE2XwQvHtScZ+tUzKSec1YiBPLZ+lVEkZJEWOQOBVVo/mJxWjI4IxVbGTzVMhlN8haW39ferv2fevC0yO3CcUhMlHyxE96rQrulLmrZAEZFQxrtTPrzU3FFak64A4qqzlpCT0FTb9sZNQIAx9qtM1vZCEl2zzjtUIUGTBqzMVjTis7zepB5NBm9S4/XAxRT7cBwKKi5m5WPp7YQck/LgZ9uKXPHyk8DgY60xmG3DEuSB24qo82JjubCheVB7V6cm7HUldkNxMn2dmkT52foTwMUadGzXH2m6X94AVRf7oNZ0ZOp3YZcPbRt0z1NbDBGdgx+/+mKyV92baJWHTXGYiMKu37yjoBUQzGVkI3xYJOeufQU0rIJjG43qTnjj9alJikjdkBJY/Oh6/WgCLaY2fphvmIP8AhUSNvwCvDtnd7VMrh1+WPy2Jw2ecVG6lQRsQSDIU9QR70mA+Fh5R2ZZWO1fMB28dj/jUhXzVR4W2vvCYI4HsfUe9VE3jOwoSp9wPyqRCxJ8pSWBAABOPx9ql3KTLTxmXzGj3lo8goV43f1HvUXlpIZF6SKMug7fQ9xU6ndl4mAYACPJ7+honwyqx2oQOdrfdbH8jQpWDluZYjyuQCO+32qNdwfK56DGe471qO6vtOyNZo8CRA2SgPf6VVlh53AlAT96rvcjVFRQ23KOSDwu4enei2WQho2SZ0iG0b2DMc/xe+DT5d4OxiMY5z6VAWmLqYyA2drFm5C9/zoGXHeVo1EflSywjemCUJlXrn2Iq8zhUSUkqBiQEDJ29xWbA/wA8YaXC9Iz97HHBz7jiplkCRERxiRFYSxlXwTzhgc+lTYaZbjTyzjziAVVRk8L6Hn1psoHmbGXDYyFB5IpcxGNUZjIqgJucfePVTke9TjcSJvkLYOVTnkdRQBnyRbs4AOeRVfDpICcAKNu7ocGtN1RnI55HyfL93/JqrLGxQbup4OR39qBoiLlchiHGMHnoP8alVPJRViYluhDn+tVMbXUsDnjjPH1qyJPlALFVzySeRmkwuL9rVGVRnksCu09R79vxp8ohnBiaJXGOVPUZ61ECHkUOMuikKA2WGeaiRnNwS+FkWPrHg7eeoHr7Uhk0MbROjec8qRAgq3BBzkH6DpUgutxeWWNlK5PIwWxxn/CmNuljmJZxGzBA+0cY/iHt65qTLvEo+9ETgo3HTPQ/rU2HcdbxxTJP5rxeaTkbW6Ajr+FQw82ywPlowvBPU/8A66hihSFj5a+UoTCH72RnJoMlyiZUJKj8qM4f3AH8qTQ0xHPmXDuv3AQAMd/UVOkaW1uLaMDcTzgcA1BbyxrPK8ilPK6JI3J449vrUs9wkkfmIcgnAI71JRRmQyTr8oEQYIAv8RqYp9nGCoMrHA77QKfZqFLNJGyiNuEJ5z2zUVyWZNzDEjAgtnotIfkV5LlcgxP1JJbPSnrDMSrSNtBbJ3c4pUtljieVgP3Zwq4wCainlbcQ/J9+1IfoXo5YonBh+aQnJY9P/rU9rtlbAAZz69qyx5jRh87VB4J7mpoNm4b2yw/hHencVizDC0kvzHC5yTVsyZiYMAqrwM9KrGRCuwjYijjA5NQyN5iqACFAxjPWi4WJf3l1J8u4kHjB9KvJtihWPfhs5b09zVSMi2QSNuWU8BMcY/xpZbnCkYDHowx2oC1yveSKZAkQAjVcMwHJ+nqaV3FtbKob9+/Mo7jjoTTLdUMhlO4KnzAZ4JqvdB7iNiTtkyTketADAGe4hdchCNrAmrJP+kqNpG4dexxUKt+4VwF3E9PXHpUsTbXHAdWGCpHQn+VNEskwcEZO1T3H3RREuyRjnAz8oHQmrIGBscfvBypPpUSxhiofeMZ4HarsSmLK7rF0+bOP/r+9Wo2O3cx+8vB7j61DsDKWVsqvTmnIuIxhmyTzmmBZRisa/wB4frU4I2kjnPUVCuSm3OCo+XipE5IYnaR696uLMpAcbcYGKcCVIUHOR0pOCp45pVPygdM8GqaJHEEjAyPrUb5K4YVJ8496Q5YZqiXoUXBzn0qjrmnpqWiXEOMvsLJ7EVpSqdx7Co0baTzmokuhSd0fOl6skdwyuCCD0qNWO3HSuv8AH2mJY69I8a4SYbx9a5FeBxXJJWZAoj/WphCcgAcUREE5PJq6hUDnmpQWIUgBI4qV0Cd6kU5OelQTbjk1QWK8sxDbVFOgXnLVFuUNz1oM4C5zQQ0X/MXGM0zjGc96yXvcNgdakSdmGWNTJisXmcDIBppICiqwcuwC9adLuVOalXYRQk0h28d6bDIOBnk1UmlywA7UsKsCG6ZNaIbVy3NhwfaqPkNuJxx2rUjRdtNkTI4FV0DQbZnAxRSxgJRWbepk0j6UvrpYo2Yt5aDA4PI4rEWSXVJRJESLYE7gOC2O3vU6pLqEmCoe0zlmYYz7Cp5JFhm8qMoFI+VVGBx6V6ljovbYZEyWcQhSFYVBydvSn29w5faww3UP2I96h2o0i7AysOqk/epiRBXKE8Z5BPI9qTigjIsJcOm6RP3m5uQTwB7VaTaNgJyG564IrKTYly5jkMbHG5W53e1WfOV18pWO0kcjrUOJomaCzJIwikAUyD72OGA9fQ1Xu02swYHY5wAOo9x7VGl0rOI5WJ35AITBAH96nOyxsPNwyK3yqp5x7VDKRXbdGgDoMZwrA/zpN7Kysch1OTjpzTmVnnKqxMLjaqZByc/eB9qeyhB8y+pL+v8A9emgJPPEATDMEB+ZVxnJ6VaDBosYyOjKADu9vrWbKzlI1MgbByTt6iponWKPcCNqku5K9v8AGoaKiy68TiWGRWZcEl8oD5gx90+mKHijK5VCyMMqGHQdxSeYN4lYYjceYxIPB7EVJhmkwRkyElmVuAMcMPrSTG0Z8tuJI933kJx16+1VWfywCVGN2Tj09K1nRxL+8IEbYXaq5Cn+9n0qtdWjCIsV+YD5to71aZFrGa8KyiVXwFlA3MnHyjmnmeQ7SkO134+cbhGQM5P1H501AVQby++PkHoTn3poiRJ5GyoMiqWZuCzDpz7DigC/bzRieFoseWwyqAkfJ3OD3Bq0rKqR5YGRXGw+rdRyPUVnKJkyfmfcSTuwwAP3gD6U+KTbBC0XlrERsUg/dH8JpDNERI24MHKZB3E5Byc4HcYNJIytlnA3glZOcgEVXMxjKucSsWyqL8pwcB/8anyyTEEKUOEyw5LdQfpjigCrPbBgQV69xz+NQABAQ+GOPTqfWtPqRlyWIOTjgAnp+FVZoSyhhHtJGOe1AXK5QYLrkknGV4z6mgZX5cEBsAqPzPPalJMQKn5z9O1InMeHyQcgZ4P0+tILg2VRgBkldpHl5Clu/uMdatxIkjDaCsZUDHIAxwMf56VWYq5+ULv5x6Ht/KpAp2CJwSpPA3YHHelYdy0ePkKsPLwdwHAH90Y9P5VE9qjZZwDtPUDkN/hSJgMNyjdE27apI+YjGfpipkmAcqNwGMKA4+cdz9RQMz57QurbWiIbuw3D8KqLEsEwWPeilDkqxOf8K2pFZNqy4y2FUBerY/rUEkQZ8phmIyF5GR3/ABFKw0zORpoYBFAUdDgHcfnb60y488Lk27ccbwQQo/xFTS2QZjIODjrnpVZmkQFfnK7jkDkVLiNSHy6hb/u4lLOqrnGD83v+dQGaKW8+ZvlUAscH8FpS7DzESYbnIwQOR/8AWprTSoxOxGbIAU9M+oqHEtMfcXAfEqtGOMIB0+pqFZ2dEkUhlI+lQyTuFDm2RnIOV9TVd7lgwYxrgcbT0JqbMo0ElZhjepXODntV2EquWBMjjhQei/SucN5KrOybQAOP8MU6PV/lMTKY5GOMjoMU0wsdE8xYeYGBkUABR2+lQRxyySsQxOchjjOAar27ZY7pAO2VGSKspKkfyLlV6nnk+9G7ESSMu9YlBCjCrg9feoolIuX5O1sHp3oBWSYsA2F6ZpzDbna2GflWz0pkMgICuoClQp+Qj6/55qymwyEN8rMc59cevpTTGSXB4YkduPepVhLf6tiwIAZccj6H0qkguWFkBwHJ+pFK43R7o8K4IKnPSmHylGCV3DgkenvUxCoSOdx4Geh+tWiWBOEyVCFvvqR+tDhMqMbcjpnp7U0ozAYYEj+91BqbaSRITvx6inYRKpUKVY/MAMYpyhinABOep71EPkJYjABwDmplcbWVAcDrmmSxyneMAdOlKuRy4x7YpEAUAHO7uKccOMZye3NWjNoeSAOD24poOQf0poXoCOlOAycdMUySCVdwJ/SqZGG9K0WVTkHgjvVOZApzyRRJaXCLs7HH+P8ASzeaOt4o+aE8j2rx2ZvLJFfRF3bx32nz2soysikV8/avbNbahNARjY5Fc9RdRtEELnt+NWxPhaop2pWc4wK52TcvLck8UrMSuTVKMleR+tPaVz1OapMBksgHGPxqsxJ6mrLbT1FNdFIziqCxnyDBzmnBjjGTT5kOPlGaYiNwD1pMlm7pMGbcyEZyeKnuYBsY9gKdYER26rnpS375gKr1bjNUrWGloYEKeZIWbpngVdCc9OlMjTb+FNnufLGB96hBYsGQIMZqF7rnHaqfmsRk5qMsTnAqSGW/P7k0VUSNm6mipaJ0PqSZ4rdEjjDL8oyAOlUWcMSQQw7EDlakaUzgzQZO5Rw4/pUMsT43gbWAxjPBr1TWxLLNgAhc9BkdarZcbmPzLnC5HOaa7FQCzndtwQOmaIpW2HDEY9+fxpDViVsKmZFBXoW7037oCYBR2+961KAqsvzjoWkTjJ/z61D8ztiJTsbnb/dFJjQ6RjludynCrgdB9asriMEJtZTjZtI49cVWTJgjEe7BbBHf0P1pp2WwLffjQbQqr79ahotOxbEjCVdoJjUfcxyW9fwpxQELv/1ZDEtjr/gaptLKt3II1CxMATnnOfT6VaCRJBmTbhhucgnH1FZu5YMFKYUszkZUjjj3FQtLtb5UC5Pzg+nrUvmscrjDhskr0A7H8fSllBG1jjnIPy8ge9AC2kjSFUbzOSWDDoB6YPY1pL5TeWrrkkE4K/wnqtYcMkoZklctkl0P90dhWhE8pWKQHOTl8NgjA4496kssyyEAwlUZgmMAkEoehHuKTypHhJ3MRGOgbO9ezUouMTRyKShcbyrLzgdRSlly/kqhkQBowCVyp5I/nTRLRRkhfJPHqTVCXZhUIVVI2k5/p+tbE0apmTP7lgCGPOcnis66t2w5RgGXpxnFXuRsU4ZZQsg3vIYvuP8Ad3t2/SrSlDtVgohkQFQw3Ak9vwNVzuSXYoCKV2goMjJ5yRTlJiXb9nCrGpZV3fe/vYX261IzQUMgIZv3p+dyeRyMED045pXyZIEVsM6+XhW4UE5ViPwxn3qiJEjZZTMsqqcZXIbzB0A9iDVtH+do33eWUyxZf4T0APtQMufu5WjmIEnJ2qPly4ODRIv79kjO1WPJJ6eg/L+VRI8hAiGQyH5SVyAR/iKdIcxKq9uVUnPB7474NAiKeM8r3PPB9KrFDk7s5PP41bLbmfBDZzkL13DggZ/OlKKF+Y7jjOR+lAbFfOIwQM+hPamPh1w7gqexHFSMo6A5XHX1qNfubW5GelAXH/NlCx4xyoOMnvz9Kf5asiGBVd0ysbHGeRzz71BGBuYhThPugdCT3qfqpjHKsvBUUikSJH5sYZjtIUhkLEYQnr9QRQ0jhW27vMkOdu/IDKMgA9sily7wiRyDgZdFPOfTnsaUKh2xtl4+pBAJ9uR/dpDHCAbw8iMEYFiMAnPp+FQT268jaN6+2M+lSkb1Zk2iVG3YwRl/8CKHaPymK8oOVbJzj+LP0oAzJLQDLquB39qrSRA9PlB4wTW9KI5JCAwAPP3v4ex+hqrJbhnAycDpnjI9KQXaOemjPTHHIOD0qlLGQCCCfX+ldM9njkLkA8jGDWbLafO2MqOoxzUuJSkYUgJIBAJxg4HP1psluHULtyzL94da0ZomjZflDhuDk0sUKgkom5ieR6+3tU8pXMVYIbhdoy/IOXB6EdM1oxxSfOZc7iATx0qSKElwXVhzgfT0NWyo8tRjhTjg/dPfNNRJchYbfbs3gkHJBz+dTKpVQAhIXPGeo9RTkj4aQ8NjpnhsU9TlEjY5X72e49s1VibiFlcPjdGuAUz16fzpY1QZyct94EN+FCK0jKHZdw4UY696lRt0Y4wQ2ChHb2pgNjyUZUUBuhGOxPepFBV9jfNtGPdc00BfKB3DA747jtSxufNDY+bkDP8AGP8AH+dMCX5FUNuBOMHuT9abENqqxwoPJxUifIocIvJ5X0pGw75yQxHGOhpkpgS4fe6ZBPX1pUIyV52nnr1pEypHVwT6YIp0gVfnABVjlvWgNyUODgJxxS8gbg2c9faokVwcnp3HtUin5eOR71SJYbhuBycgUuTuz2PNGGC/hk0pVehH0qiGIHzw3B6UyRMqR1pWGMYbpQOM4oEygCA+PQ15X8QtJFrq32uNMRzjdx0z3r1a4Qq4YVynjyz+26AsykboWz+BrOcdB30PGSwUmmmQZqy9uqOSeT71WmwOlcriTYUSgDniq815g4U1A7sSRUOMt7ChILmhHOON2c+tTlw4Cg4qhHwwq2mDzVkXZMyALxTDH86/nSvLimeaWbPrSuXc0oZAijNJPJu49Kp7wgBJpjzM/TNAN6EryhRVKRtxJPNPKsTS+ScZxQhpkSjKgVMIhtPrQibDntT0YZOaTZlNksUYAoqEz88Gis7szsfTTJbC52lHibYAueh+lVhEoeRZc7lXcNx+99KuzRuzwmMKypglXPzdO1V4yZCpk/e/OxKSja6Aeg716KkdvKVLiHzQrRjdjkA9VqssbRsS5KkHJUd62NkbRuyl3VzncnDL71VlZXJDyYBO1Hc8MatSuQ4szUZ3QvhlkJyDnBH/ANanm4D72iWQSHAJC5Cn29afc2wwu4NwOuKqMrI4eLKlBxnpimJF/DvFujb95GOmMbj6ioZjlCysd69FBxuqJZn3O4+8v3Rj17/SrHnAkYCgjI2g45qWUhPMESCTAEZA2nHIJqQExxxqd3JzuZuB7UhYx/dGY2HzKTzmk8t5D5THK/eAJyD6Ckxll2fzY45D8zg8hcjHpT04Mg4WTIDZP8PrVNWEhCs2Dj50Y4xz61ZLeYqtEChboT3WpGMkDFTIAyAsT07elKkxCb3xs/iYjO1RTg+7iOQtG5yB6UyNAkrSBS3XduPQelJq5Sdi/tZiqozMp53I3A9PzqWKTJwN5PX5l+76iqMUqLbqCzFl/lnpVr5htkVSBv8AMcg5O7HSpGOihBRRGU8tSWjjXuvcEfWmSKpUkZOw4YY61KCYyCrAk4ZMjb8nemlNrGMeYPLBU7v4gTxzTRLRmzW/VWDBGGPl7VVwQcsiny84yc7U9fxHFaexnLpID6MR2PpWZcWuGLAfMw2k5I+Ue9NiTGwMNkYjIQbNq7RkDurEHkEHircLbRu8veEHy/Pyxx8wx7GqbyqJCGfYGG+XIyFB4xmrBZY3ik2MfMDAL1xxyQfpSKLqu7KudpOBv2tzuHT86GJ85TMEUj95udekZ4ZQR7mq0Ty7giKm0/Kg65wMgn0zUu75FnHKK3O1s7v7wwfQ0gLAjIYBicnCRsFyAVHDfiKSKQJEqhQ6KcxNnLMO+foTTJhuxFvPYlkYglgcgfQinsFFxhWJ3DzFyvCjoy/jmmANIzDcEyDxwO9RvH7DYKsQRIN0Zb5scjfwo7NQ0Z2ncuCTgimRsU0O3JCZAPHpT40yFXOOeOeBSsm0ZHQ8EUzPG0AMG9aLFXFLbDyu9s/MoPXP+c1LErl5ApZVH+r+XPP97Pv0qLLZVkJDDgjHBFPR127QcD7qDGQR36VLQ0yyzBRs3bDtO4liPl9c+oNM35Uyq3lsxUsAeN3+Bo3bQzHK7iMrnqOlOVyu2NegJDDg5/2T7ipKGqfmaSSMhSMqmOR6r7+tO3HcV2nlgAXHXI4OfTtT237VQFQAPvcH6NUON8aDyzuCsuNvRe4/wouMe8TMU38MOAB+tVXiUR5C47kA5x6EfWrfmDaX37VBGRk529j9aRlJBwArH5SM9T6D+YouIzJrIqFLIp38gAd6rvZhSWUdevFbWxEAYsSMcN168E+1IEZj8oA9sdR7+9PQVmZCK6NhuWHSpVViyHA9MCrbW59RuB6HqKiaM5x0A46VRFxmdxVdrfIcbf7tPAQr83ORx6Z/xppLAEAYYdD1pVOEKkEqPmOe3tRYEwJKOCmcAbiQM09CWUKM+Ypzuzzz701c+UW+7/dPQH2psBBD7d21xkg9Rk9aVik7kw6bdxJzyf71KrhQylcxjjJ6g+v1pmUEagMDkZBwRx7VMvRlUksSSB65oKFV1yrNkMeDg8NQ+cMASBx9aaiHkkHk5K46E96fjdhSSWI4J/lQSxytlic5zxgD0oDgKQGHX8qaAQvOVx90jsaGLbwWU56Hjt60CJYycjBIX0FSHa5J4+nrUCybsYB46ZHWpsKWbAIP60wY7GUBDGlzlqTA2YPGR1pGwoPXH1ppktDj8xyOPWoSvGB0qTfx8pwRSYycYFVchkMyhoeBWPfWwvNNuYCOGU4+tbZCn5T+BqhMuyTA6elKQRfQ8A1JkguZFYgBSRg1jzXKucJz7muh8e6VLY67OWXEch3Ie3NcnGOa5J3TBkuMjJ70oT5M4p6DK4p6rxipRm2RqO/pU8fSmhQEwKcuQOavoASZPAPNOiTj1NPAGOlIcKM9KLAxxGRSZA6U0yjbTS/Gc0rhcfvGcU/zRjmqcjnHy1ArOW9qVwvoaLOMY7mq7sRSpk8k5pzR5xU7kCKuRk0U0yBOtFTYLH1G0iGXzmG4MoU7RytRzRKI4z842vtWdRuYHtTNpuLcQhGdCQWOdpGKek5jKb8R5P3AMA13anfdErK63QlMYEyp8pPyhvY1EYwWMUcSHb88luQeG/vA09pWdxE4Z1OSN3GKHlCud8pdJCuJIeq49aQFcqS6xpGZI5ATIrH5o/YVBLaiVMr80ROM4xj61bijL+ZIXjinY7Q2SfNUdCR601GDtNKpfEI8t4lH3m9atSZDSMV7eaIlgQ+0nbzjmj5hGPMkz/u9cn09a1pYU8gPG3yNyVPUE9iaypoXtn3sG2dcAVVyB/mrGdjEYUbnZu5zwaVXguISjMWyc/IcBT6VUSYYMYj3qpyTnJGaejkhfOAT5cBhkZGcgH3oGWFYESFwPLPMgHJ4q1AyF9gUkOo5bgr6ACqMOPMd5FUbhkse46CrHmM6oXY7w3Qc8dOtSO5OecAEqxzkEdB7UigkhzgFgCQ/b8aiBlEK+dtU5ywVs4x2/EUqBHGfvKOoz0/Ckxk5IiVnOSFwSq9T7CrHmCJwBuO4AnfwRnt+BqqB2ZkWM8knkc9KHkCQZDMzQnduPIPsaQ0y+8rvsQucqwZ1KZyncZ9ad5gWRJk3Mu3bsVs/KTw2PY1DHcHeHIKrjLEHgnpjFOtlO7bKY5JAxV2A5CH7tAEnybmIkLsrGNgRjc1RXMIKbXAwTz705pkjkit3EmC5VflzgjBzmlkGUZ+WA56989KaJaM+SLy4mIJJQjgD749KhRQpZFDNGq4znBz2H8xWgyALlMZxxmqPlAqfly4zn5uDQwTI45C8ibojHtwCw4KKeR+NWonQzfMm4s5ZBjGM8MagUuBIzKGXH7wKc89CMVIscgLwoxMg+ZWU9PTr7cVJaLMPlrhDLIERdoGQ2STw2fapF8yUJF8pkU+Zw2PnU9PxFU1yVc7AjmPasYG0qmRn9RmpWdfMM6+bhisa8blDZ4bI9RQFizIxCsXDsifMwIB3Rt1A/wB01KJN0zqCoHG7DZI44OPeoJpNrCRUBdWIjUEj5jwy/iKQLGlyz8lGUA4AbcCeOf8AZ/lTuTYlkiKrlc5Izyeh9KgYEbcryD9cVaUlZwh2GOQY3c8yf4EVGw3Lnc3y8ZB6mmSRBkAwcbgcjtjFODAqwHGD8wxxTPLwc53Zz+NNG5WIGWznj09qAJVZSu4nacZYdjT94EYwpUHAYKfut680xNqMQpzxlQR0qTYWGQMNgDAPQ1LRakN2Bxtb7mCoAHUdxn37U9nJhhkKHIUFtuc4HT8R3FGRgnrxxheo/wAaSECVtzHDc5wSATUtFokULuEi5yGKsucAk/0piHCiMszBcbckZxnr9RTflRGRi5TbtDgngd/xpZIyCOVJUYAP+PvSGPZB5m0n5uQNoBBHfP1oCfuuMHA3FcckdvxFVfNADMqkOvDrjnHp74qTcfMV+ACcZBON3b8CKLjsT7sN5gznIGOxJ/pTJvLWQjOF7D09ab8yyCMsrKc7FLcnJ5H4dqC29QN4wMcgjp2J/lTUiHG5Cygxl1yWU8jFDqxHBx6Ec4qUMCjMgOUPKgj8qkjXjc44PGcYH/6q0TTM3GxnksSyOCVbrjr+FPG5mA43EnB9atNCN5bBHGcVXaEIM9fmzmnZE3AkccEpnb7gU77oGFJ/unOKiG5CM847+tSOxIQg5GeMc80nEpSJSHCsxJY4+6R0pdgJ3+YMAf5xTEBjIDEhiMqR0p8e92YqcZ6grwakvoK4wm1x8o6H3oGGbc/QHPNKCW4Usdp69RSEkAjjrg4oJFXGXDf6sdcHrx2qUYjUOuGPTHtUR+Tpg46GnbtrZ67h0x0oAkJHUghO3NLgFdh554qIjaGJ5U9vWgHkEnpTESkbgcfhQ2QnHPrThh+T1/lTWUqWIyc9aoloZjuO1Q3EamPd3FTj370yUZBHUUyTyn4nWzOLWYLkEEZry8QNv54r3Dx3ZLNohYj5omBFePyxYc1hNCbKqIB0p2081YSMZp5gJHHFYPcy6mfkLmm+YS3HSpp7Yrk4JqryDiquaLYsiQdOabISSMdKYvvUi/M30oJZGwwvNRg84qwwBPNRGBnPHFALUUMAOmajbO7NSFCi9eaYc44FJ6BoWYhwKlk4XFMiXgGpmUsowPzqbmTepQmgLD60VpwW28880UOw1I+gtwEu6Nm3FQASehpzEN5ivuLMMAuc5HpUchDLs8kxsSOSeoqTlZNr/KmOPWvT5To5mBdkVEeTEYwVYckH2p3mK1u0sTBhjbtccdeeBVaTzfsbSIm9F/hwM01JDBFuywb0B+9+FTyIpSdjSjnDxsLdAWi4AC4waI5FmuCm+YTxKDyQFb2rPRl4KzbGBJKq5yN39KrTSRSlTgZJDSRA5LgHrxUNWLvc0Eli5YRKrTSk3EbHlaXzYZINySxyxSHETjt6Cqxug6oytFFOzHye29e4p/mwXBIQqIMBWUJn5/UUK4Oxn3lutrIZuQMfNjoRSSMfLQIu1VIbGMhvatG7h8+NoznOMA+o9axjDNauqMWbc2AW42imSWo0IDgb3ySzL0H0q3GWyGcjcACSp/IEfSqyT+W0Zdtyq2WxwR+NKh3PLlceaR8zjGfSpEXHG5tscYfeN/J5HoOaam9X+c7VIBdcYKk9BUbMke1peTv+YdadvQ7zIGjQnec8jJ/z0oKRMgJBjaJTuBJcnn2pqkFGZn+YkZA7kVFhldtrGT5SxB6En0p6oFjhUOpGQRjn5s+tIZZLKFb5QWDbgCcHPapFZpsM23a4xJ1BJ7VTX5+AN209TyCf/rGrPSXAKqGxgdQSev6igZbEcnlxqC8LyJt+U5CkHNPeYKPMXbLHIBt29SehzVSOZoxIAZGY5bePuj1HtToGMu+QlMIQ6D0VhTQmSuEBEaR8DoPaoGQJkY6fMtWZHQOiDO5fkGTzUbjDFTng8Z9KZBQY+UFcqgQsDg9c0o5kYzFyAQcnp6hc+1SyK3mYySpBDYGcZ6GmlOQzfP5YHtlun8qktMdyjNO3CsRuXdnaR2H1p4kiZmVR1H7zquI+361XkKDAYHYpBYkZ5J+U8enSiOTcWRi4bPOW4Y9159qRRdVQ3yNKVy3yA87cf41Gr5R5ogrGMFAFO0+jflTQwZw4CpIFVJGU8BeoIpNsgl83BzJz82CIyO34igLFlGChkikf5cJ5jLkBuzVM7DcOV+ckAYxlx1qpbyRxqGGSjR4QcrlDz37g1LuKoqF5FLKIwSQQuOQ1NMlokKxgqwIKnhdtQNtaRjyOMjIqZEZkbohJwq44B74+tNwDtKjgng55wKZNiFeX2kZXbwSe9SBpN+MAkDqeAajfzFkwABnqccUpbaOevqelAD+vy4LISc5PAxTvvfKwwVGG7E8dqFKdNwYnhgKrSSkBCSHbGACuQM9KTRSZMr4dVY7o2H3ixG3HQ/0NTTSHaWA3kHlc/ePpz6dahGE5VQdw+XnoBTpC64IHO3Cgngk1LRaYCMbt/DRk5JIHXpuFMCDfsAwhztJ6AdT07+lOJTjGFX+4f5fjSkqA+V2q33SDyD6VBaYz92coz7srlmyRgdmHvUYxsMjcuAVYADp3H9aly6lSfvKScA5BzTQGwGzuU8ZJ5+pFIY7IUgsAcfKXKjBPY/0pHYy7FJ2xuSo2nGPXP9Kh2iNlBUeWwyFboB3GKSNNxlQnJXH8RGCOVxRcLFpZflzkttxnB/L86cQDmQZYEcgfzFVY5d6CVRhj98Zzn1H4VIjNuHHBOAXHGR16djVqbMpU0SGPMalGz74pvllSxycnGeKd5xOQduAPXp6UvUdM56GtlJMxcWiEqBJj0NKJGAHJ/wB7dk0/7wYr94cHPeokBjByi85J/wBoUOI4yLEXzqq7NpHJx0qN1OVC4IPQ5560sTBM7E+bOeO//wBelYY2swAznnvmosVcfnKYbIAGCMZ5qNVC5wc44xjk09ZFG8AY4BOelNVFY5LbfQikMmQA4646A05fmyAB8vr3qEElck5OecCpBjPQ8/rQArdgo604bsZ3duRTCPmIHJFISegJ96aYmhvO/IpD3OeadwTgDmkyM89aq5Bja9Z/a9JuItuSy5H1rwu8Ro5nQ8EGvoW4XcOe4rwzxPZSW2r3KNHtBckfT2qKi0uZN2MRGwasxyAis122imLM/Y1zdSDTkAbqarvEMcDNQrcMfvUpugDgiqGriMgz0FMJ2ninNKGIx3pCB9aTaC4RrubnpVtUyvAqsrYqQz7FpIVyK4XaMkVBGN7cUyaQyN15qxaoRxSkrg9EXIk+UEins2Bj0p33UqlPNtOBU7GW7NCBgOaKzopj1JorNydwdz6IaRWbyjt8wgEEnqKCxhDNKN6qQFUEEjPv3rNDwCVog7yKF+7jLxk9frU32gf6sqdiDiU9vqK9o6y60iLJhT8oU4OeGPofemzxgurCYxsvzunUmoIykcSRShCG+Y7Rw3pzQryMxaPczE7cnGdopANcyL++UBGk6g/1qFIpzI0wZV24UFV6Dr19KtuDLgupbaThqrytPb7pVXOxceWD96oaKTHAqI2uhIJJFBUME+7n+IVdW6aVMPud7chnxHgOPUVmwjyZEd1ZEEZIw3frtqzBNIhjWKV4zu8wBxnIxyD7VJRbaWJpI4zMw89iYsJ0wOQar6hb71JCghBjHegXPnvuXcY5OYsLjYe4P41It1ESU3q0qnbIo7GgRlCQ24IMSqpHOOQasCUThkGGcHeAT3HTFLcoIy5C7tw5GcVUhaTrJhWQZG0dTSYy3nzAd6hM5Jwe/wBKkDpDCwWPIT5iQT949ah38JJIhyM7sdiamDq8hzy2MfJx9TUjQ9XZpGLlQVX5SnB5HOR7U9YQjs0CbWA2knrnvUFqyyCSFlwjHAIPze+anQv5p4YqeFzwT2NAxuQHKlzxnAHGT3NSJI5jBCZMbcsOp/CmhY1hZWbbtO1cjLAfWlZoyUCpyF2qOxX1z9KGMfFOsMrPwELbsjqX6NxV2FgshUlXYPyzf3T0qihKeWpjRlQkx565x1zU8e2Vdj7HyuJM8FscrzQhFt5lSQeYGRi+xB698/lT2Ac7lXKg4UbuDUKTfISN0csoyBJyFx1FPwhPmK2EIwgjPqeaYmMbOenGeOetMZDkFTkjhgeMilXjOwEoDgGnHDc9/WqJKm1FLBUHBOG7kntTCkR3TSFpRHgKWH8XY/XPFTvGA2Rzjpg9TTkAy24ko+AFXqT3qGi0yCNWRfMVF774kOfn4BX+tSMjFvLcqpfO6TG3/dxTk/dRRjCsxcEsFIy3qfrTVVhHvKyMIwWIPOc8kY9u1SWSR5dQsvmK6ksYyMgAcEZ9+tIm2ZPMMadh1OfL6j8aUkIw+cFiQXxxz2pHmCt8hby+WOec+o/CgC3G5dcn5SwUMA2ceh/GnbgspDsR5ib1Ujpjr/SqK4jbErKNw2SPggkH7n0xUoZ5YXLhlnD5ZQ/RgOg+op3J5R0i5YsSOBuB6cGolRSSCMipxiSFmUu24eYobHGf4PwqOP7+3J3Z5GMcnmqRNrCMTt4yD0GeRTGMgUjCbB0Y9jVhQMncuOKYD2C8HrnvVMQx5QCx+9nAJHGCKaHIjCOz4Jzk9MnoB7UsyxnJ8vKk9j3NJnam5iQoPU84x7VLRSZISTlig3LwRnkgUjkLlTEpUjcDjue9BRi4JfbwPnz1HelaP90sikf156GpaKuRArFmXcDxt+UHO0dc0u8OSXJZZMdcfl/WlTkHBwV496FUFxuyfmPT1qHEtSGSK0iFQMuhyCy8k9v0pCWC+Zk/KQCGPQf40oZWUt5ZwAUPHUdx/WliXKlnP3ycgHGTjpUFIPkR8gH52ZiCo+Xjn8xSCQ72QgAqRjBx3+WjarAR7QWxlWPJ3Y65/Sogh8pGwVKLtO5ucevPoaALLP5hZwSXHOTjGD/UVIJiCS64U/xFeRjrVUYU/Og2v8xXb045H49aIiGcxnGVI65/4CfxpqViXEuK2D06DBb1pWQFhtGSahWcLGsuOvDbTkj1/AVPCwZmyp+fkAetbKZhKFitIj/hnt2NTxABfn7n86lG1gMimH5l24Pr0/lV7kajCEJZFBLA8e1CqNxyPlbhW9CKazEEhjkEc4NGxTHgkgZ5B4qGjWLHEgtsHXGOKkB2qOePfrTCy/KCfunB96j5xuU5UHHPapKsT7uck4J65HSnsEX7zdehNQDrz/8AWp3+sXB+70oQmh3HXgn1FBViuR1oCBDk9D0NOVgORVENETpuHNcH490xGtFu8YYHbmu+Z8cgYNc94ps0vdImLfejUsDVPVGUl1PA7wbHIqirHPtWtqUWHYkVlI2SR6VyNGaHlSORSkZXPpUykYximOy46c0rhcRGzUpIAqnvCtSlyx61BLJHmAbgVE8jMaQ9aeiZbNK7HewIuBk9atQtg5NRNgDmqU91tbap5p3FubXnBhgVVmAPNQwy5UVJK/y8mhitZkTPtoqpPJwQKKlxKsfSb6YyqruBui53Hg8/zqlKZmBUOqNnBAGdw966H5xDCCu2Q4Dq/eoGginkLGHywDgsw6/SvX5jbZGHLI4R8qWViF2BtoOe9ELrHPCuHIjUmKQknBPUGtCXT4/MDomFHOPT3qrdIYyiICz55I6H60hosRyMQ3Crj5pVY9PcVIJjIiOyAcZxu6is5dzN5nvsJ25+XuD7VLFKEQiFg2DhQQcD15pXHYdJG0gUgYVz85JwRjpTQ23zt0jkSNxsOQvFOcOwc5KsF4HbrUEkRcyNHtj4wwHGTSGXobgRxMZGZEciMRkdDjrS7yJgEkTyY1JuMp82SeDWSH/0sMJJD5ChSCPlbI659q0hdRybfuCVNomLDG5Pb1qRlm5jAGUYEYySDkGssuI5OdxyOlaSsUiO7Zz9wL3XtVC7Uq0ZjXLsenakwQ4tubaHLKeRt7UoCh1nUgBeD2O01AcFvmOMjHTBx6U8RsYyhUk4+XccH1qSizEYd8gifLMcqG4wv/66ejymWRi7qy4OGHGOh5qBVgeYM0gU7AMY+8OwqaOYqsgdlBIBfP3fTAoAlVX+2ArxEwI39QMUzeZJf9YAyrwy9MZ7im+Y32QsXK5O5gBwMdsfSnlts3DINw+YDqo6jI/Gkxi+Y42spO3POBxj3qeJ3dnUAFgweLPtUG7dI8fzbZBnPTApC5SQNHCD0HXoPWi4GgrHMkJLbgVlYldwAP3gPSpnjfyl2RA5fYnl8bEbpmqUM5juA5lVEztA67s85qeJnmRkyxcqVLofu4PGKolosK0bokokLHGBzg56GldgMMQw28ULEJ4lc4yfmRSMbexp3yPMVVWC8gZ9qZJCQGbrwOTxUTAKwGPkPTA6Hrmp1wm4YyT1xR8oGMfn3FPcLkJc7B5a5k24Ri2Cf71PklaR45UO4KdoYg5znr9MUjI4wIwBxgNnpUcmWWeNpNithUKnp7/gaho0TuPRoo58AssZUnknqT3HsafhS2xY1d0+YEHblvT8aHLKzMdoJXaFYdTjnn3ppaPbG0cbEkiNWHIHox+lSUh3mM8cczhmaJdrAY+cH+oNN3qJ9+CzbvLkBT7zY+Ug96JVDTYj2pvJ2jplv4vzFESpHCqLLI8f3I8HPB7n3FIaRJ52TG4jTnJAzj95j7uPSncRMGJYoSRjdnr2/A0SEvI6hyrMgjVHXKhxyDT2VmtzB8m88g5+8e4qkyWgJPILEFTx9KruN/zfxHH4VOJP3e/jrtDA54FQqqMWOcBvnzjuau5DQuehPUcMTSlOkZG5iep7j2pzbTnGSwPOe/FRMeSQ/QZGR0oEPI5Ukkle7e/9aXOM9GIPzKTzimNk4IOVJOT6UCIiQeZKQzDCsOc/lSKRLMSu0Y2hjxjk1CXbO0NklvTlT/hQ2X2b129iMjFRltg+VsLuO7JpDHv83yhGDjqFPBx0qNSIyFYjYDkY42+tGTnYuSSOh601tvA6FhkDsDUOJSkS7Cy79r/Kp6DJxTRIBcbmbKsBnnvjpj3FO84DEm0D+/gHI9KjXaTgkbSSwyenP9Kho0TI0xIgjzuYNvjYjOfTP8qmWME5BKnGME9R3/I0nkFkjfJDqfmQYyMHOAaBkzMTksWLYz1PcfTFSMUTASZCE71yFA6Hofz60+KQIxRiQGGN23o3qfbFVypYCPGdpyvy/r+VTRv5a54KZyTnnYTxRdoTSZOJklXeBtGQAQfvCrIcb1wwHofQVn5zvXYdhGcZBIPp/WplV2MQb5iOu0Dn61pGbM5QRYPc4G48jHcVGxBwCdp69OKcqPnC5wBgHFNkHKtjpwM9/WtbmNkmIFzuAIAPTPXNGflGD0PTFMI3qvzFcHPHegblXBwec8VDNES7TnZwcjg0oPyhfQ8UxWO7PBH8GBT3ORxxz+tAxzn5M7T6Gk3bjgDGBR/CCrYz97JoOQgOAc8UyWgbIOeBVS7iFxBJGxxuGDVh3bG3qP5U2QZVWzxiqTM5LQ8W8T6E1lLIcfKD1rgpP3crYHevcPHlrI+miZRlVPzYHSvGL5ArmsJxszDqVEuR3FNeQseDURXB471IkfOTWDYxnepFbLYzSOAPrUQJ3cUhF1cY+lPVhUMfC80uTnIoJsSSn5cCs0xHzCx6E1eLZGfzqM4Jpoa0HQcCiZvQ0m7aMCo36fWhgV/vMaKmjRQciilcdz6wnRXuCsiMcKCJGGadsiS3VS7yxPyCV/Wnq2+NzGwkJAyjN0GKhkfarSBNyhcbFbj04rs5mdvLcrsz26tJI2+EHAUDkVHLBG+WBRwTwFbpU6wbowkbhWyC0Y5ApIRBGsrxxqr5O4dOa1UzOUOxiXVo8cm+PdswcKpzzWek5t9iNvAUFic4Lj6V0EUqSozs+TESsqAcqfwqO5s4nAZNjHGU45q3YjVGcLlvLIU7t7Zwy4OKTzSEG75XYEuD+lQkSo2MoTu3EnrUrSCYqUfZk9c9aRRBFG6nJdUhTLlR6+lOjujblkR1lYtliy8bD60jsWUqRvLfMSeDTIlE0hjlZAW4kB6hDUjuaSSSDcjxgMGCxAEEFPWnSKSHBYAg4U1WtnB8mfyvL2gx7s5DDsanCCKPJkLsOMtSERnymUxpxu7H2qLJVlY53hiACcZ9BU08QA3Ebz3x2qKdWW3cKfmxuVT61JSEMaCULnaAwK9+TyTQdwYyRhmQkplemT3IphZ5FR02gEcFiPxpIiIYGhAO3cdm0+vNIot+eA37yRZMgY2Dlm6GomXcSpKrIrfePBY//qpo3SFFBjZtpx82CB61J5gEiSFirOuF3jOMd/ypNjH5Hlxs0uNpAdNvfqBmh2Xz5F27lkGeuNvqPzqKPcjiPcvlkfLjkHPOaVo0MKnau9TuJB4Y+lICxG37vzAhV1ARR6H3qyLl2mEqIQpIOR1Zh1GKqN5YMgP3JQGkIbo3oPxq4lwBGHfYSrfKM/dzxTQFwv5TyCR8MG34Zf8AlnjtUrDYwcN87HcuDkYA/qKpxzIsMf70MLZiDv5LA+9TqCJMk7dwCnB6D+lXchok+UkMFbOevtSjLrl16fpTAyfxANu4DL0AA4o3oAMDPf2IppkisyjbkgK3TvmotoZmTcM5+UEZB9fzqcth8EKMdBSOpcEbgAR2oYJ2GkNv+UEBiEGOdh9fxpB5OflTCMu3HQr/APqNMOWyFYqGOHz6AdjQkcYfy3yxc8kNwDjj86zaNUyRyW4kZ1YnYNgBAPZqjYSCNlO3ePurs6gfewfcU1XLyNmIKcBSeRtj/wAeKeRJuDZI3jBO8EL6H8RUliLKjJvjJVio6t0QHhsVPmSTEi4XJ+XjOD6/iKgbYG2sqNGY9mGH8PcGliBkJR2XLDb+7bGFH3SKLjsOTmTcvKOu9ARjA/ip+wAlVOSwLA5wAO3FD7nUqjurMMhduQpHBHtmoPNyisrKIwM4K87P/rGqTsRJXJzInAOd4wGYjjNIdjncx5wMAHimhwsTCRsZ/unp/wDW70LuQ4XDjHCjuOxqzNoQ71PJyrdRjinDPlsVZuBkYPPXtTXA2K6t93nbikDHEfCr1yM8UAIRmRZihG4EncM9KdnKlskH7vAwahaRWKrwQTsHGAKnXJ5OFfOPxpDE2lz5bEcrwSByKYsKltkgOec4/SpXUPExcDaMnLYJp6kffXaHTnGfvAUhlRmdWGd23BIOBjFOVMq3zZHQqTwBUjEyooxgu3Qn8fzqNh91PuseoA6Z/pSsO487mmDEA4Pp0zx+OKYFOfJDkHOQd2Meh/pT3Reo+ZgeccYzSR7UL7VztHyMT07fjUOJcZCdWQ8b1bDcdPTmlQouFL8MD/8AXz9KUhtnzjIYYfHGfemlSGXPzc5Vs9faoLF34x0aROo68Dg/mKeXZcsFw2dpwMD/AGf0psjynbISvHGe/wBfpUaJiZkZ/lPTDdB2/WkFiyk+SwjyTnIJPWpBIHVc8jtg9TVcSAgShn+U4YZGB2pEP8K9CNwx3q1Jmcollgo2kfdPH0NRsdhKkFiccelOSRWOBwx+8G6ZozvHBBYdQTyK0uQkMPGBjHpjtUhyDyMe1MGWbhgMUZYnlh16g0hj1Ydc4INP4GV9ec1ECA3U8deaV9pOF7cjPegLDjhhzwR1pp+QdMg9aQffyxxj3psnIx+XNNMlopX1st1bTQOMrIpGDXgviCxayv5oXVgVYjkV7+xPQn8K4n4g+HUu7D+0ol/eoMOB3HrVTV0c8keKcF6kA9+KWaLypDxTN3y1x21MmD4z1pEUE+1Jt9aljGBml1GiQKKDjoKjaTFNSTLGk2Ng+QPSo4m3E+oqRxnOaiiG1j7mi9xdCwRxVeQ81OzYWqkpOaQkBlCEZNFVZQcZoq1G5R//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8" name="AutoShape 4" descr="data:image/jpeg;base64,/9j/4AAQSkZJRgABAQEAYABgAAD/2wBDAAgGBgcGBQgHBwcJCQgKDBQNDAsLDBkSEw8UHRofHh0aHBwgJC4nICIsIxwcKDcpLDAxNDQ0Hyc5PTgyPC4zNDL/2wBDAQkJCQwLDBgNDRgyIRwhMjIyMjIyMjIyMjIyMjIyMjIyMjIyMjIyMjIyMjIyMjIyMjIyMjIyMjIyMjIyMjIyMjL/wAARCAMgAlg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pj+HQdqMn0H5U4jkfSjFe0eJcTn2/Kl59B+VGKXFAXD8vyo/AflS4pcUAJn6flS5Pt+VLijFMQA+w/KjPsPypcUuKAG5PoPypcn0H5UuKMUAJn6flS/gPypcUYouAfgPyo59B+VLijFK4Bn6flRk+35UYoxSAMn2/KjJ9vypcUuKAEz9Pyoyfb8qXFGKADPsPyo59vyoxS4oATJ9B+VLn2H5UuKMUAJk+g/KgZ9B+VLilxQAnPoPyo/L8qWlxSHYbk+g/Klz9PypcUYoAT8vypc/T8qXFGKQCc+35UvPt+VLilxQAmfYflRz6D8qXFLQAmT6D8qPy/KlxRQMPwH5Uc+35UUYoAM+w/Klz9PyoxRigAz9Pyoyfb8qUClxRcBMn2/KlBPt+VLijFK4Bk+35UZ+n5UvajFFwEyfb8qXn2/KlxS4pXHYbz6D8qXn2/KnYoxSuMTn0H5UvPoPypcUuKLgJ+A/Kl/L8qKWgBOfb8qXPsPyoxS4pAJk+35UvPoPypQKXFFwE/L8qX8B+VLilxSAb68D8qXJ9vypcUuKQ0Jz7flR+A/KlxS4oGJ+A/Kjn0H5CnYoxSEIM+35UvPoPypcUuKAG/gPypefQflTsUHigAGfQflRQOaKAscyev4UYpxH8qK6TITFLilpaYDcUuKXFLigBMUU7FLikA3FLilxS4oAbRTsUYoASlpaMUAJRinYooAbilxS0uKAG4oxTsUYoATFGKXFLigBuKXFLS4pDG4pcU4UYoAbilxS4pQKAG4pcU7FGKAG4pcUuKXFIBuKKdijFAxKKdijFACUYp2KWgBuKKdgUYpANpcUuKXFADcUuKdjmjbSuMbilp2BS4ouFhmKdinYpcUrhYZil207FLigY3FLilooASilxS4pANoxT8UoFFwG4pdtOxS4pXAbilxTsUuKQDcUuKXFLigY3FLinYpcUAMxS4p2KXFIBuKXFOxS4oAbilxTsUuKAG4pcU7FHSkOw3HFRP0qeo2HNK47ESvjrRUbg9qKLjsYpHP4UYpxHP4CjFdZziYpcUuKXFADcUuKXFLigBMUuKXFLigBMUYpcUuKAG4pcUuKMUAJijFLS0ANxS07FGKB2G4pcU7FGKQDcUYp1GKYCYoxTsUYoATFGKdijFIYmKMU7FFACYop2KMUBYTFFOxRikFhuKXFLS4oAbijFOoxQAmKWlxRikMTFGOadilApANxRin4oxRcLDcUuKdiilcYmKKWjFABRS7aXFIBtLinYFLii4DMUuKdilxSuA3FLinYpaLgMxS4p2KMUgsJS0uKXFAxMUYp2KXFACYoxTsUuKQDcUuKdijFADcU7FLilxQA3FLinYpcUXHYaBS4p2KXFK4WG4pdtOxTgtK47DO1NapccU0ikMhNHUe4pxGOKZ3oAayA0VKFzn6UVIznCOfwFGKcRz+AoruOZiYpaXFGKAEpcUtLigBMUYp2KXFADcUtLilxQA3FGKdijFAxuKXFLijFIAoxTsUYoGJRS4ooATFLilxS0BYbijFOxRigLCYpQKXFFIYmKMU7FAHNACUYpcU6gBuKMU6ikA3FBFOxRigBuKUClx7U4ClcBtGKeBxRilcBNtLilowaBiUU4CjFIBvNLinYoxRcBoAp2KXFLilcBuKXFLilxSHYbilxS49qXFAWExS4oxTsUANxS4pcUuKQDcUuKdijFADadilpcUANxS4pcUuKAExS4pQKdilcaQ3FLilxS4pXHYTFLilxTsUXCw3FKBTsUuKVxjQKUCnYpcUrhYaBTsU7FOApXHYjxSbakIo20XHYgZciounWrLFQOapXUiKuQaVx2AzCM0VhXWohQQTRUOZfKOI5/AUYpx6/gKMV6RxCYoxS4paBCYpcUuKKADFGKWloATFGKXFLikNCYoxTsUYoKsNxS4pcUtADcUuOaWlxSAbijFOx60uKAG4op2KWgBuKKdRigBMUtFLikAlGKXFLigBuKXFLilxSATFGKdilxRcBmKXFOxS0rjG4paKXFACUYp2KXFK4DcUYp2KMUgExS4pcUuKQDcUYp2KMUDsJilxS4paAG4pcUuKXFACYoxTsUuKQDcUuKXFLigBuKXFLilxQAmKMU7FFK47CYpcUtLilcdhMUuKXFLilcBMUoFOApcUrjGgUuKdilxRcLDQKdtNLilpXKsJigDmnYpwWi4WGgU4ClxThSuMbtpwFLilPSlcLDGIAzmq73CqKZdzbAawru/Cg81LlYpRuaF1fKFODXP3mqjJG6s2+1FgDhq5m7v5Gk5PFYymaxgbVzd+axANFZlswYbs80VF2y7I74jn8BS4pT1/AUV7Z5QmKXFLilxQAmKMU7FGKAEpcUuKXFK4xMUU7FGKQxtLilxS0ANxS4paXFIBKKXFLigY2jFOxRigBuKXFLilxQA3FLinYoxSAbilxS0uKLgNxS4pcUuKVwG0uKWlxQAlFLilA5pDG4pcU6jFFwExRinUYpAJjmlxS4oxSASjFOxRQMSlxS0uKQDcUYp2KMUAJilxS4pcUANxS4p2KXFAxoFLilxS4oAbS4p2KMVNwsJilpcUuKVxjcUuKdilxRcY3FLilxTsUgsNxS0uPalApXHYQCnYpQKcFpXGNApcU7FLii4CYpdtOxS4pXGNxRg06lxSuA3FKKXFBIFK47C49qRzhaTfVa5lIQ4pXHymZqMpUNg5rkryUs5wa19TucZ5NctcXOXPPNZTZtFEF0cjvWZLDuGTWg0oPXmqczZB29azuWRwny+hoqMHGc0Uh2PUCOfwFGKeV5/AUAV7lzyRuKXFOxSgUrgNxS4p2KXFADcUYpwFLikMbil207FGKBjcUYp2KXFAhmKWlxS4oGNxS4pcUuKQDcUYp2KMUXATFFOxS4pXAbijHFOooHYbil/KlxRQAlLinYoxSuA3FGKfilxQAzFLinYpcUgG4op2KXFIY3FGKdilxQMbijFPxRigQ3FGKfilxSAZilxTsUuKAGAUuKdilxSuOw3FLilxS4ouOwmKMU7FGKVxiYpcU4DNGKVwG4pcU/FGKVx2G4oxTsUuKVwsNxS4p2KMUDsIBS4p22nYpXAZinAUoHFOC0rjsNApwFLilxU3ATFKBTgKXFFx2G4pcUtJuAqbjSClphlFJuzSuPlY8n0qNqeOtLszSuNIiwcVXuI22mtAR0jxgrSuUcPqtuzZ4ri7+N42PevUNStlINcTq9pknAqJGkTkTdEcc5oWbnOetJe2jxsTiqsIIfDVkWWnUvznrRTtwA5ooGerkfyFLinEc/gKMV7h44gFGKdilAoGNxSgU7FLigBuKXFLilxSATFGKXFLigY3FGKfilxRcCPFLin4oxSuMZilxT8UYoFYZtpcU7FFAxuKTFPxS4pAMxRipMUYouAzFLinYpcUrgNxRj2p2KXFA7DcUYp+KMUgsNxRin4oxSAbijFPxRigBuKUCnY4pcUAMxS4p2KXFA7DcUYp2KXFK4JDcUuKdijFFx2G4oxT8UYqbjG4pcU7FOxSuOwzFLin4oouFhuKXFLil20h2G4pcU7bTgKVxkeKdinYpdtK4WG4oC07FLilcBMUuKXFLilcdhMUoFLinYxU3Cw3FLilxSEgDmlcdhCQKiaYCo5pewqm7MahyNoQT3LLXQx1qE3BY8VEI2btU0dsx61F2y7JDoySatxqTSxW2KtKgFVch2GKlPAp+KKLisNqNjUuKhkO2k2NK5m3se4GuavbPexOM11Nx81ZN0Fweai5qo2OMvtPDA8D6Vzt3beQ2QoxXb3mACTXL36eYSe1Jlo5+eUAZ6e1FNvYTg4FFAHtJH8hRinEfyFGK9o8ZDcU7FKBS4ouAmKMU7HFGKVwExQBTgKUCgaEwKMU6igYmKMUtLQA3FFOxRigBOKKXFLt9qAG4oxTwtLikAzFLinYpcUrjsMxS4p2KXFILDMUuKdilxSAZijFPxS4oAZilxTsUuKAG4oxT8UYoHYbijFOxS4pXHYbigCn4oxSuFhuKXFOxS4pXGMxS4p2KXHtRcdhmKXFPxS4pXHYZilxTgKXFK4WG4oxT8UuBSuMYBS7adilxRcBu2lxTsUYpXGJigCnYpcVNwsNxS4p2BS4pXHYbijFOxS4pXCw3FLingUYpXHYbilxTwKMVNx2GYqKU1YI4qFlBpNlJFJl3Gnx2+ecVOsag5qQOB0FQXqNS2UVKFRaYXJpMk0XHyk+70pwqFanQUuYTQoFHAp2KYw4pXCxG8gAqhPNjPNW3BIqnJCWNJs0iUJLhjkCs25ZzW01pVG4t8A0Jots5y6jZyeKpNp+9DkV0DQjNNKLjGKlyEjj7jR1OTiiuhuVTBopXGdIR/IUmOKkI7ewoC17h4yG4pcU7bTtp9KQ7DMUoFOwe9GKY7DaXFOC0baQDcUYp+2l20AR4oxUm2lxRcCPFKBT8UYpXHYbilxTsUYpBYbilxTsUuKBjMUuKdijFIQ3FGKfijFADcUuKdijFA7DaXFOxRilcdhuKXFOxRikMbilxTsUYouA2lxTsUuKVxjMUuKfijFK47DcUuKdilxSuFhuKMU8LS4pXGM20uKdilxSuFhtGKdilxSuMbijFOxS4pXCw0ClxTsUuKVx2GgUuKcBS4pXAbtoxT8UYqblWGYopSabmlzFco6nAUi9KfilcLCAUuKdilApXHYbig0/bSEUrjsQOTUDZ9asuB2qLyiTU3HYjGacBmp1hNPKrEuTUtlEKxkmpRDUDXaK3UVLHdI3GeaQyZYgKeBimhwe9PpXCwU0jNOprHApXHYZsB60eUPSmNOq9aha7XsRSuNIllQKvSsO9brWlLdqVPNYl/cKATSuUkZ8swU4rPub0IDzUN7eKAea5bUtVALDdzQOxpXep8H5qK4yfUWY45xRTsVY96Kc/gKAtSNjP4CkzzXr+1R5nsWIFp2KTdTutCnclwsNxRtp+KXbWiM7DMUYqQLRtpXBJjMUuKftpdtFx2ZHilxT9tLtpcw+Vke2jbUmKTFK4crGbaXbTsUuKdwsMxxS4p+KMUrhYbijFOxS4ouFhmKXFOxS4pXHYZijFSbaNtK4WGYo21JijFK4WGY9qUCnYpcUrjsMxS4p2KXbRcdhmKXFP20uKVxke2l20/BpcUrgMxS4p2PalxSuNITFGKdijFK4WG4pcUuKXFK47DcUYFOxxS4pXHYbilA4p2KUClcdhuKcBTsUh4FTcaQYppIFRvIagZyaXMUoFkyqKiab0qvyaeqE1DbLUUh24tUqA5pEhJqcR4FTqU2Ko4p4WkFPWncmwYp2KXFFK4WExTW9qfikIpXHYgIpyjmnFe5pN6L3FTcLEnCrmsjUrsRoeauXF2ioRmuP1q+wGw1K5Vitda35cxUtVmx1fdyWrz/UL0tNw3Q1pafdHyhz1pNjR6VBqIcDmtS3uQ/Ga4Cyuyp6muhtL7jOakpROoLgDOao3V0Eqg+pKF+9WTe6kpzg0JFcpavNTCg/NWU+s7Dy1Yd/fNkkNWDdaoV6mr5WGh3B1kMv3qyr7WFCtlq5E6yVXANZl1qUkufmxmlYaaNPUtZ+8A361zU9y0zliajmkJPWqrvjpSQiUvjvRVUy+tFVYD6UM3P4Ck82qHmnP4ClEtdygznc0aSvmpVIqhHJVpH4rVaGEtS0KcMVW83Hejz6HOwlTLWRSbhVXz6jM/vWLnI6I00XN49aPMHSs9pz1pvnmpU5FeziaYkFODisxbg5qxHJk1pCTZlOKWxc7UhpE5FP21oZCAU7FOApcgdadyeVjcUu2jcKUHNLmDkYbaNtOpcU7k2GbaXBp+KMUrhYbilxTsUcYpXHYbtzRtp+KWlcdiPbRipMUY5ouAzFGKfijFK40MxS7afil21NxjMUu2n45paLhYZijFONNzSuNIMUYoyKdxSuOwmKXFKBTgKVx2G4oxUgFFTcdhoFKBSiilcdgxTWXPSn5pDzUtlJFR05pFgJPSrewU8CpuMrLbDvUoiVe1S1HI2KLgMZwtRmYE8Gqs82Caqeed/Wpch2NdX5qYOKykuOM0/wC2BTjNJsdjWBBFLWQNSVf4qG1VAfvClcdjXqOSVUGSazDqybc7hWXe6uu04YUrjsaV3qapn5qxpdaG/wC9XK6troj3fPz9a5s660kjHd+tK4WPQbvWAy8NXI6xq5GfmrJl1Zwud+fxrnNS1Rp5TzwKALN1fbnLA9607DUB5Qwa45p9x5OKnt70xNjPFMSZ6XZ3o2cmtGPU9g+9Xn0GpMAOanm1grHgMdxoNkdrLrWWI31Uk1LePvVwo1CR5M7jn61ZivnB+Y04sbN66u8kjrWBeSsHPOR6VLJd89etZ9zOCDzzVtkWInlPSoHk96ieXJNRGSsxj3b3qB2oLVExoQDGbNFIeetFUB9CbjkfQU9WqDPP4U9Xr12jzky2j1YWTA61QD07fWbiy7oumbimGU1WDk1KnSlyBz2H+YaQyU01GetJwGqlyTfRk01VzUyxcc1DVjRSEU81biNQeXjtT0O2kmDVzSRwB1pxmArPM2Bwaja4NN3ZKSW5pGcetMM9ZnnmgSknrS5WVeJqCXPepBJWaktTCahRZLkjQElL5tZ/n0ediqM7XZo+aKXzRWZ5/vS+eahyZqoI0vMFOEgNZqyE1Oj4pczDlRdDVIKqLJUyvmnchxJ8UbaRTxT6Lk2G4pcU7ijIpXCwmKMUbhRuFK47MKYSadnNIRmk2NIiJNN5zU3lk0oiqbmhEKkUVIIqdspXCwxRTwKcFp2KVwsMpO9SEUmKTY7CAUuKdRUtjsMxR1oY0gNTcdh2KWgHiilzDsBqvMOKmZsDmqc84A60uYdjPuu9UDIE6mpb26UA81gXN+oz81TcdjXe9VF4NZlzqmDnd0rCutWVR96sG81ksSFNJySDQ6mXW9ufnqo/iDn79cebt5Dy360xnPrU+0C52Q8QgrjfWbfa8djYbmuZaUg8GoZGZxyTS5wbIr7UZJpCSxqj9ocNlSRU0kYzmo/LFXdE3BruUjGTVWRs1aKDHNV5VXFNMRUkPpUSsd4qRvShY+aoqMS5DKwHWpJJTt561AhwOlIzZpGq0RNHJhuasrKcVnDrUokxTFctvOfWqrze9RO+ajzVJCHls0zdzTc8U0mnYB+7ioXagtxUEjn86VgHh+aKiU88mimB9EH+gpQaCP5CjFeyeXcevNSqpNRL1q1HSaC4gTFO3Y4pzHioWakA4yU0HJpnfmnLSZaJ4+tW0wRVEZFToxrKUTWLLJwBURNLnimMahKxTbYhzUTLUwFIwqriUWVzSjNOIpQvpTuKwqk1ICaRV5qULxQFhu40u496dspRGfSod2WrIZTlzT9ntRtNJQByJF+tSA1Bg1JH7mk4iTJ0yatx8dahjXjINPZwtQDdyyHAFBnArPe4xVeS5OaClE02uR60w3Y9ayDcHNN84mpsykka/wBq96VbjPespWZjVyGNiOanYdkaMcmaspzVSJCKtovFK5JJijFKKKVwsJilopam47CUtJkUbhSuOwtJS0hIHWpch2Ciq0lyqHrVSTU41/iqblWNI49aQDnrWJJrKKfvVCNcQtjdSA6QdKCwrBTWkOPm/WpDqqf3qTuUXrmbavWub1HUtmRmpr7VFKHBritY1MKrMTUgWb3V+uWrmr/Vs52tWDfau8khw3H1rON4W6tUtshs1JbtpOrVTeTB61V+0DHWojPv70rE3L4mxTjPkdaz1ckU/fjvU2Ath8mnZBFUxL60/wA7g4NKwXFmIHeqpnXOKJnyOtUWOWOKtAX/ADlZcVXkbjNMQZqTy8jFaIaRUJ56U9SKkMGKjK7astAz4oU5qM9acnFMdybHFRsacx4qFjTQClqYTTc0GrQC7qQ/lShSe1LtzTAhNQSdaslcVFKoxSArK2DRTWBzRSA+lSOfwFG2pivP4CjbXs3PMsRAVMrYpNtLigLCliaaFp4FO21LKSK54NKpwetPlGOaqs5HNRJlqJbJ96aLhVbGazbi+CDrjiskaoDNtLdKylURagdgswNIZeaybW6EgGDV4Gp1ZeiLgbIoPNRoflyakXmrUROQBakVKkSPNShMVVrEXuRqlTCM4qRVxzSE+9IYwqqdTk+lLk4yBikLKBgc++ahaUZ7/hzUt2GkPY46kU3zE/vjNQMULYIbPucUjIM58k4P8Qao5iuUsCRD/GPzqQOCap+WM8Hj3Wj/AFZG4YH0o5mHIi8HAPXFKWJHWqIuU29XH4ZqQTDAIYNn8M0aMXK1qSsKgcHNT+aM4YY96NqsOCKFFD5mVNuamjgJPSp0h5/GrsMAqJuw07kUNtjtWjFDgdKVEVak81VrFsdiUIAKdVVrkCoXvAO9TqOxf3qO9MM6juKy3vfeq5vOetHKx2Rsm5Ham+cT3rIN2B3ppvwB1qWNGz5lO84AZzWKuoKRy1VLjVVQH5qgdjozeoB1qpdaiiISGrkrjXAM/P8ArWTd67lTl/1osM3b7WsbvmrnLrXirH5unvWHd6r5uQr81i3Nwecmh6CZuz+JwGPz1VHij5/vcfWuNuJvnODVYSHd1qbsR6NB4myfv4/GtCPxEHH3/wBa80idiOtXYncfxGpch3O6utcBU/P+tcnquqPPlVPFVmkJHLGqsp4qOa4myhK55JqsZG7VakxVfHPFNMgj8x845q1CpNQqnzdKuwrihsBwG0VHI+KnkOBxVGU96kYjz01ZyT1qBzmmLkdaqwF4tvFIEHWo4myKnGKYDo1AqcAZ6VXH1qRWPagaY9wMZqrJirDNkVXfg1USyAgUm7FOaoHYCtBCvJTN1MJNJVIY8mlUetNApw+U1SGSp16U5h6Ug55p+OOlMCFxUTDINW/LJHSk+zkj1pAZrR0VpizLA0UhH0Mw/kKZkU+Q4/IVVkkGOteu2cFibcKjkmCVVe42Keazpr/GTnpUSnYaiaxu1XvTxdrtzmuRl1bLEZpqaqWG0HNY+1uacp1b3asmc5qpJcZXGetc9JqDIvWli1MNHyeaTlcaQuqTskTNu/KuQTUZGveWIGa37+4EkTDPWuUETfaSR61zT0ZaZ6Bpl+AqjNdHb3QkArzvTllBHXArrtNMhALDiumnMync6LfxVu1+Yc1RjDMMAH3rQtoyrHPYVq5EpM0I4x1p4X5gPSmwsCpRc5FOZgiZ7Um7lJDZGA6ZJqB3AXnrUcs7EnYpJ9aYEkPJf8aRSQpYk85H4Uh2bfmb5frS+VH0LufYVHtToLeRj/tGolctWD/Rg/SP6k1Kvllco6/QGmPtKANbBR7k0eREGxswf9l/8aiw7isjHP3Tjkc03dJHwQ2B3HIqTagHyswOf4qQh0yVII75FKw7oN0co6c+q/4UnlKehD59TzTcxOil0KkfxrTvKZhujk8wejDBpDG+UVY7XY4HekjZ0PzHr+FSCX5tvOcco3H5UpQyplfn9VPUUJiaJI58HHersNyQfp2NYhRkb5GKN3VqkW6eI7ZkJX++O1VdPclxtsbxuVx1qu9z6Gqsc6yIGB3Ke45qQIG5BqORIamDTMR1NVnmOeTV7yAEJrGvpBHu5xUuSRS1FmvFHGaoy6kqP94CsG/1YRscnBFcxd687SYB4BqXNDsd9Pqq7Qd361nz6+qMF3frXGnVpJO5xUcsrONxbmsnK4zsTruOjVVvdYJTO79a5hbsgbX61Xnud2Rk4+tRcLkt5rMhk2liOaoTam7rt3Gqk7AtzyajCAnNO4rlmOeT727NEsrstN+6OKjkkAHvSYypKKg71NI1QqCzYqSS5Cx4q2JMCq0SHAqVlOKhgPaYCoHmFMZTmoJMr1pWQmNllGaIzk1A3zNzVqLpTSCxLt6GnhsUhYYqEvzRYROXDCoiuaRTUm4U0gIjAKiaLjpV1SDUcoFAymuFNTBxiq78NzxSGQAetMCyHpyPzzVVWL9M1aihcjJFAWZJuqCVsGpmTbmqkzVooljHeoXams2aiZiBVASkijFQB6lUk0wJlWn7fanQRuwxitCK0J6jincdylEhPFXYYC1W4rIA5xV2K2A7VLkS5FKOzz2qZbIYxitSOAelS+QAelS5E8xkraAdqK1DGM0VPMFz0e7n2d+1ZL3qhiN1VtQvTg4PauUuNTdbr73HpXqVKljGMTq5bkbc7qwb+8KuR2qt/awZeG5rMvLwE8HLGspSuirDprtQc5p1rdb364z0rMdgy89ahEzQuGFZJ2ZT1OoL5Xk1Skl2vlSRVGLUDIcEYNWBlhyOa1ckQkyYh5UxnrUtvY+vSpLQbkHtV6MbVz61NkytjRsbVQowBXRWFuNw4wPXFV/D+lTXi+a42xjp6mu2gs4YFXKAso49q1ihMitbULEDjbxySOtTvsCnP4EU93J5HNQnO3kY471ohDQ+VLKcE1TuZnZSB34FPLBSytxkcZ71WPyNuKE8ZGOcGpky4xLCbYkDODt7AjvVK41KXeVhizjvjOKr3UzSyKpkZQQMt35pYFiiTZDGUHXMhyfqazdS+iNvZW1Y9pLtjwW5HAYgZ/CgSOuQ0sWR1+bpTHuo422KoY55J4/+vSi7OMLEHOeoQlRQS0SrcHgfaxn0HSplnkUZEob6gc1ALmU9YTt9QoUf409btsFRbLjvlhzSfqFvIsLKNnzx/Keu04pRPEGIKlPQ7qYrrJyduT0Gc1MIYj/dHfB4zSuxcvkK4ic5O9GHR0NRBSWBSRJPUD5X/wDr1KLZkb90CAB/CwP6VE6kv86qT+R/ClcaHHdISvzEj+FxjNOVyhC4OR0DdfzpoldBtcttPQNwf/r1J5uACMNnv0P5UXAcfLn9Nw6g8c1H5JVjgMPUHkUjRhxvzz0znBoErouxnKleMn/CluLUjWELJ+7byj3x0NTrI0b7ZAVJ+6/VTQrKxImUAn+IdD/hTsBfkZtyE9+lNMTVy5FL2OMH8jWJr1s4jLojbT6VomNkHyHHfFTRXOF2Sj5T1yOlTKKYK6PINRQs7cGsOWzY5YDmvXPEHhuGf/SLdcHPIUcVy9zpYhTG3t6VzyVmaR1RwCs8b7TVpXYrV/ULNVJZV5FVBEQMUKIFeWTrVCacgdatTHaSDxWZdN1pMmRCbk7uTVmOUMoOaymOWzUqPgUEGhJNtGM1Uack9aZksKbtOaWgyQNmpogMg1XXjrU8T4NSwRoxYA5pWYZqqJeKPN3HGayaGydsdaqyruqXBIpGAFCJKoiGc1KMKKdxjrULyehrQBzPUe7mojIQee9JuBp2CxYB4oL/AI1CGpGfikBOsnvT2cGqBlweKd5jMMUFWHzEGmxQmU8c0qQs5Ga17Kz6ZFAws7DjpWh9lCir0ECotEzKopK9xmFdR7c8VlSxEmtq5IY1SaIt0rdbBYzfs5NL9iZhxWpHbZPNXIrQUrg9DCi0055FaEOmf7NbSWo44qysKrUuRm5GVDYhT0rQjtAMcVbSMdcVMEqeYnmKvkACpVi4qcJ2p6x8VLkFyNU4xTsY61LgLzTGPFFxoZtFFIW4ooKL93FIynB7d65TULVlYtnkda7KeYAc+nNc7qDq7NjGK9OolYyi2cjLLLGxUOcUyO5ctySfrUt2BvO3pUUMRdsAc1ya3NCyGzzmpUQMAepNN8kqOlWLMqJFDdKaunqBo21gPLyQASKeU8sEH8KtxzKqetU76dQNq9W6VvdWJJLabEoUHrXa6Hof28xsfu9WridMtpJ5VAHzE17N4e05rLTIkI/eONzZ7VcEDNK2t47WERKoXAxxUzIW7/hUgVQmB0HX3qOVgqnJ49B3q0FiJ2A6n8BVd5u2cD36ConnaZ9qcL7DrQ8axr5kx5B4XPT/AOvVXDlIZpx04P8An0quXZyVbOCp+XpUc9+qfJDHkt6VBJ8jq8xCuPm28k4rKTvsbxSW5GASpkdgkY6lv6VagtfMTzJQFQ/dJOBiqrSwLMJDloVPyAjPNUdT1UO53SMFHoOD+NYcyRu4uWiNr7VZWxAjBbB42rx+tQ3GtW1mgeYqqk45bn8BXHz6tKtt5kRVlzgbT0Hr61z19N9saMSCXaSAAr/w9+tDqgqB3U/j23BIiRgB/E2APrVX/hYCkb1f5c45Tg/SvM5wZ2kGZcZAUAAhR6VH9kd8bpjtI+6Rt49BWTqs1VA9Gf4jh3xFFbTDdg/KR+RAq1D48hLA3GniNT3S5H8mrzE2M0jqqGQJ2WHnI9M1J/ZqxurOrZHVQQT+JqHVNFQTPZ7TxRp10Qsc6AsehbBH8xWwl/E6gPkKe7DK14IvmJkraIxBzknkfkK3NJ8R3Vo/CEqTzHvIH5Hg01XZE8IeyGHeu9CCnXAwwFQGHGdwwfbkVzuk6zHfRiS0YxyAfNFnkfn/ACrYXUVb/X5XHAIHet41EzllSlEmbcpyjKcdjyDU6vEy7JVGcdz0/GowousuGVnx1X5W/Hsaa6heQpyOvYiquZkrpJEDnEkZHf8Al7U1fkGIySjchT2+lNhnMR3AhlJ+bj+Y/rUkkIIaSDOw8sg6qfWkIdG/lr/Ey917j3FWQqOowx6cMP6iqaSs4G4EMOjY4qeF2jPzDBP3h/WncGiVHeBijjMZ9OlUtZ01bi1aaCPccZO3rWm6gr1IHY+lRruiDK4G3HQH/PFS13EnroeTX8R84hlK4OCMVn3EQRMivTfEWhw3dr9oh4Yfxevsa861CN4Q0bqQw4INDtYabucxqJ2/MPpWJNJmtzUFLRsuOawHU4NYsctisTzShjSFSOO9KF4qSCaNs1YRMjNVIutaMS8DNTcGRGP2qMsFOM1ckXAqi6nfSBEgc1PF1qBFzVuKFzjANJgyUdOtQvIBmrYs5GHQioJbCTrzSVg5WUnlPaos5FWlsnLcipfsR7iruh8pmkGm4x0NX3tyuc1WdMGmgsRZoJJpcU8AYzTsOxEI81agh7mmqMGrETA0NAy7BbrWnDhB0rNilwOatRufXrU2AvNcbRxVOWct3p4VnGKcLM9SKd0hpFRYzI3SrKWgParMdvtNW44R1rOUx3sUPsYHIqRYyvatHyqRoeOlKMmRJ3KgPFCkmpzFjtSJHg1bMSSIZ61YA2ioU4NPLZFSMUsM0CQAVWkkw1NRiTRYpItNJURkprAkUzGBTsUkOY8UUDOKKAsQXmpHB57d6wbm/L9/rVaXUGn5CkCovv8AWuyUm9iErDHfc3tVi2IVc+pquU55pySbOMZrKOjKNAuCKqpOqzcdqgluCF+UdaoNMVbNU2CR0sd9xgHk1Zgh+0SgvyfSufspd7bsZHaup0uMvKOvPXFaJXGdl4R0hJL1ZJF/cxDc+P0Felwocbzxnt6VjeHdPFvp8IIxuG9/6Ct12AU9v8K3SsiN2NllEakDg9qybqbzcLkgMcKB1appn3F/Xpz0Wm2tvvcseh4BI7dz+VK9zRKyHRIttFvwAOw9T61mTu91cbFBPct/CorTuVM0hRTtXGM/3RVG9ubbTLfJXlRkgdT/APXolIIR1KcrpZqTGGaU/eIHNYd5eXci/eZB3CrnP1zVK+1u6upXWLMa5yQDg/ifWoY7CQbWuBheCSSST+Gf51hKp0R1wplqRpdqv5b4JIwp655H4UyVLh4xvjXnkhWzirolldcRqgTAwrEcflU4t2ZRuPPfArmlM6oUzBNjlskBe42g/lUf9njBVo9ynpgYIrpltF3ABcCpktVGTtP5Vk2zdRSOKOlI2S0Z+pXH05pp0ZCclSAPau1e0UjoB7VF9hGMFcZqGWkjlYdMSMbUXYD1I4J/H+lPfT1x93NdObLB9aT7MCMbOe9S0y00cg+lgZK81Tm08HnaAe5xwa7Oa0GOBj2qhJZsQeMCp1Q1YwbGVrOdSzsCOA4HI+vrXaW1y11D1UTqufZx/WuamssZ+XAqa0ne3KoxOzOVI6oa1hNrQxq0k1dHVWjIY8xyNE4IBVjkA/4e9af2uSEKlzH8rD5HU/1rnIp8usqcSr2B+9W1b3GIBIE86J/vRgZz9Pf2rqhM82pTLrhHCvGC+0ZOzAcfh3pqSSQfvFIeInh14/Ajsar+UYx51vKzQNyh7p7Z/wAaVLj94xdVWTHzP0Df7w/rWvMYcti0yC5Bki+SQfeRuhHqKjhuGiO1/wDV5wQeqf8A1qj8wrIrK2wDkDPQ+3rVuMR3v3QFuFGCOm8UXFYuwS7TtdsqfutVjAcbdvTt6e4rGjlNvJ5Ei4Un5c9vxrSSQrGpJyoPGOoouS0KRhWQruQjDKT2rkNe0lCdsqZB5ilxyR6GuzJBUMCDgdagubOC9gMMrfL1U45U0mgPGdS0nyycDmuSuLMo7DHevVdesJbN2imXkDIYdGFcFfqBMcVjJ2GzmJoNrZqHHtWtPCzfdBqJdOkkOcGkpCSM0feGKvwk4q/DopyMj9K0odJAAyKzckh8tzE8uSTgLU0WlSO2SK6WHTFHO2tKCxUDoKlzGoI5uDRgMErWpDpSjHFbQt0UdBxS5RKnmbLskZ409QOlVp7JR2rSluAKz7i6B70WbFczmt1VugpjQoBniiW5GahMxNbRiSyrcRjmsqcYJ9q1ZmOKy50Zs9a0QikZAeKVMk0otmLdDV6C0PBxRcLogWNj2qxFCR2rQjsjgcVbjs+mRSJbKccGQM1bjhI7Vdjs+OBVpLXjpU3FcrwxjrirOzI6VIsOO1S7PlrKSbY1Mq7OcVPHHxTQuDzUqnFFiW7kiqO9OIGOlRhqk6iqSFYgZec1C3Bq0y5FQmI5oFYh3c07+GneTg0pjOKZSRWZctmpoI8npS+XzVqFAKYxPJ+XpUTQ+1XSRUTEZoC5V8vFFTMQKKdh3POE+U4PSpwQOM0hw3aoyj9q6NUSSO4Axmot25hUTuQec1D5uD9Km4WL+wN2qJ7MythVqS2kDnj8a2LWIbQcda20sJXG6XpQXaG59hXofhnS4DNGoUPIWySeiqOp/pXMWKYZQBkmvSfClmIrVpWH712CIKqC1GdZbriNVUdsmopX3vgVNKxRNgPJHWqc7mMCIczSdR6CrkxxRBIC42r9wnnir6jyrUZHL9PpVWCPz7pUUkiPAP1q++2S5OD8kfAFRctooXTiCAueX6gds+9cDrdw1zdeWZCNhy3Pc/56V1es3JRJHDEYOAQOgrya6v3vbmQEssG8gKDy/PJ+lY1JHTSp3NaG5iUstqiyOh++wzz7VftbZp3WSZmdzzljkCqek2oKgEYHpXS2tvjjHSuOUm2ehCCiiS2typ4+gOKuxxY6ZzUkUe0ZqdFIXIUmhIpkKwnOcVIsR98VNtY9wPwpGTP3iSfrTERGJRyeKaVBOQM9qnVAO1Iy4OetKwyuYdw9PpTPKAbHNW1GBk009PlGfepaHcqNbg9QPyqCSBMY4q+UY9SB9KaYxgjAqWhpmHNaF+i8ehNZk9sw6AfhXUSRLjIGMVTktQxLFefapsWpHPrI6tkZ3r93nr7VtadqKFl3kqsp69AH/pn+dULq1IYsOD14qjuaMsD90n5h6H1rSErGFWkmro7bzJ7UvNEqHd/rY26H3+tSzrC6qwX93jg90P19Kz9KvhNblZW3SRrtYHnevY1dikEUm3rBJwP9mumMjzpxImBt5dkhEkbLwSOPw9DTQ8ls25JPMC8rkgFfxq5JF5XBAkhIyPUVQuYNqiWAs0J4Yjqn/wBaquZ2NWKSHUoCv3Zl+8vQ062Z4JFjmAaMjhx/WubLzwyrJFIFlj+6ecMv+H8q3Le7S9j34xJ1dfU/4/zo5rg42NEv5Euxz+6c4U+hp+7ae4wefaqiP5qNBIo2n7rHtT0cK+18gqNrBj1FUmQ0F9aw6jblJwQO3HQ15frHhye2vJFZQVz8rDoa9RSUrMYmOQfuE9D7VnauFZNrRgDt3rOpawkjy0aWAeVqxHpoH8Nbs6orHiqxdQeK5U3crYqJZqvapVhUUpkFAaq5biuPAA6CpQ+F4qIMMHmmlwBVcgJkjyfKapSzUks3WqckmelNRQNkc8x9aoSSEmrUiFqYLcnrVBcosCeaBGav/ZuOlPW255FHMTczDAX4xT100t261sRWozyK0EtVx0o5ibnNrpQHJXmrUVgq9RW1JEq1GQopXJbKa2y46VOluMdKlqRKroK4scIA6U/ywKcGxSFsioAjIFGM0uM09VyKQ7FZ15pFU1ZaOowMGmNIFSn7cU7oKjZwKLDQtJgVE0mKb53FFh2JyBSYBNQecMcmlWXNOw7DmAU03zQO9RyyYqnJKSeKFqSXjP71G03NVQSeaC2DVWAsGbPeiqRYg8UU7AcwoBarsNt5g9BVPhfrV+zuVwVPWtnIViG60+NlOCc1z00LRzFSehrqppBgk1gXZWS4yvap3KsS6ahZwMd66q3RQmCK5/TsR/NituO5Xb9K0Qje0K1e51KJIwTzz7V6xYqqSiONQqxrgD0964jwVbpDZvqEq8k/IDXe2hVopLgJtLevrWsdEJ7ks0wTdIR8o61noWdmlb/WSMFUH+EU+6bc6RdQOW9zSoTFIvIJVSRn17n6VEmaxRoWaCGN3A6ZaoA5Fuzg84zyKazkaczc5cgH6VAZQsBDdAAT71Ldi0jmdectFOqNgqdiZ6cLkn8yK860+De6sR9M967jWWcQRAHPmylzn3P/AOqud0q3B2u3PpmuWozvoxNuxg2gZ/Wt+2j46YqhZxjapAGT7VqRdBz0rFHSyyiDGe9SbT1FNRsjgZ9fapgvr/KrIE6DJOaa3J4qXAzSEimBEUbOOBmk8lsfeP4VMNvY/rTtyEckUhlcRc08R1KJE6ZBNKCCMBc/SgRCY8VE6gZyat7GYc4HoB1phjAOaTQ0ygVyeFP1IpjREjoB9KvbOeopCgx/Wp5SrmHcW3BPNY13bFctgk9+etdVMFPTnmsq7iJ3Ag9OtRsWmYdjdNbSZBO5OQc/w/8A1q6I3akLIP8AUuvUdvp7j0rmLiEo5x1B71Z0u6OyS2lOecjNaQkctan1OvglHlpFvCSf8s3H3ee3+6f0oRjExkRCdp2ywt/D+HpWRazF4RbtgHBWNv7p67T9exrTS4E8KzFf30QCyjocetdCZxSVivf2yQqJo1JtHOQc/wCqP9KzlmmtZhlgCThW/hz6GugjlMRxIEeFl+YkdR6GsXWNMlsHEkIaSzkAwCc7B6fSlJCXZmxaXiXEeH+//EG4rQZd8avkeYhwCepHoa461usKrLIM5xlv/QT/AI10WnXqTj5xyp2Mp6r7URkKUS4ArjY+cA/Kc8r6VFeQG5tWT7s0YLAevrUs8JjTzomb5SMj0FSxvvAlUDchwR0qmkzM4G9TDE1jSyFTius8QWQtrjK8xyDcvt7Vyd3Ge1RypEXIhOakWViKrRRndzV1I+nFZznylJXBS2OaUq2M1NtFJwBioVS7G0kUWjYnmmCHJHFaXlg03ywDWhlcqfZ8UGEDFW2Xmon60CbIhGDS7FBp3ao3Y80yLliPaDVnIA4rOjbpVkHIpAmErZqHbup7A09FoAaE4p+3in4oPWi40iM5oWnsPlpmRQVYfxQJApqJnqBpfSiw7Fp5Bio/MGarFyR1phcjvTCxdMnHWoJH561XM3NRtNnnNAXJnfioPN4pHcFaqk8ketVYLllZs1KkhBqgu4GrSZz0osFyR23CotvNTMvFR9DzSRLZIEOKikRgORWhbx7lHHWpZLXI6VlKsouxai2jAdsZoqW7timSKK0U01dEO6OXhRp3AzitFoFjUBfzqhBKEYGtDzVK5JxWpskZt8ZFX75xWevLDHert9Osh2IeB3qrbgGUe1UhM0ISVAFbGl2z313HAo6kZPtWVGK6zwnAym5uyAY0AjUf3nbp/jWqJO0vrlobKw0uzQAPIuMdkHf+ddq7CC3SIfdAxj1Ncbp8STeLFU5KWkI692//AF11V0+5uvANW3oCQxcHdI4+X0zy1RSSkk5I3yHBOOgFMeXfGznhfuoPb/8AXUcuFUKWO9hj6Cs2zVGldNi3t4zxnaSfqazriVvKlI/iYque+BUtw+4xnt5QOD7c1kXchkkt3yQpZWwPxqJM1ijKucTXRjbP7sKo/PNUbJBuHce9W3dS91846oD+VQWoBcg9Qea5pHdSN22ztyMADtV2P5uh+pqhACcdl9MVoRZAAxgVmjZlqMiNcAYFSgSuOPlHuKZGFX61YU8dasgZ5AH3mZj9cU4QxdSgqQc9Mmja5GMAfjTARYIsf6sAfSlMUY6KPypQrgdB+dId2ecUAAVfQCnjFR8jpSqC38QAz0xQA8kUwtxgc/SlZAOpz709QFXigRXMbM2TgemKaVXPPPr3qyWABJzVKeRV3EcnuaTKWpHM6gHBrNlUyFu3fJqaWZc4Y5Y9AKqzXkajnpUOxRmXdvtycfnWJcg20iyKSCO+etW9U1pFLMCGxwOD/OuYutad8IYxNk8CMZI/GkglqrHXWlyGxIclCoIHpg9K3EuCwW5QgOgwxI+8tcZpd0QnlkYDAf8AAeePy6VswXclpL5qAGN/vAnj3GK0izinA6WQBXWaAZibjB6rntV6CRJbd7eQbhjKrnH4g/5xWdaSBkBhTdGR8vuO6/X0qYcNG6kNG53Bl4ZT6/X2rVM52jJ1CwmtLlmhQS28gJCkDOfT8f0NR20xRluIMuVwrg/eA9GHtXQyutxDu48sjMgAzg/3h6j1HWsC4s5LW+Dx/Kz8hgdyyL/WlJdUNPozqdPuUljABzkcfT39aV7U27PJGf3bH5wD93/CsGwuEWTMI2HuhOCPcV0lvJ56hXIWUDGccOPcU4yInGxnapaNdWABOfLOc+1cTeW21yBzXowhZN0eNuR908j8PauJ1OLZO4xjB/KnIwnoYXlhTTg4HFPfjOaiGGasZRTYlKw5mPaoWdg1XljBFQSQ5alypBJsbHIcjNTrgnNV2QjinxsQasglZahZOasnpUJ5OaQMiK8VGyZqcnjFMzQSxkUXtVtYeMimR4xVlSMGk2CK7pgZpg44qeUjFVSeaZY/PNN380wMTUbEg0AidpO1QO5zTQSTSEE0zQC/FV2JyasbeKY0XrQK5Gpz1pSM0bdtDHAoArSAiogTk1ZYbhUYTGc96q5LIlOTzTVQtJipSuG4qW3XEufWlJ2VyVqyeG04GVqybMbeOKtW4UjmppQAuB0rz3iJKdjp5VYx3Qocdarnl+lackYbORVMx4bkV0xqpmEo6ly0YACrxwV4rJiba2KurI23rXNWg27mkJWKd5ESDxRU0zcHNFEZNIHY8t89h0NPa4crjdj8arDNNJr1U7DJGanwPtOarlu9OXmi4WNaCXcw5r0fRVS2061jYghWMzY7sRxn6CvONJg8+7iQnClhn6V6NCoi03zVHBb5ea1iyWjrPCMW97y6c5kkfAJ9BWtdOWmSNeAST1qHw/CbbR4slc7ck+pNPQL9pLH5iOg/rQ3oUiRmARVTtwaoTzDYGyG4Y8expb2fCkKR1GT9azpJcWyEdBuOT/dA/wAahy6GsUa/ms0sacfNDkf981QEoeWMN1C5x6YBq2kmZo2yoDWoK59gc1lRtm9VwdwYcfQiobNYmYfme8bbgmZQcj2p0A2zuQM55FKGykzEf8tRnHtkU60+a4Pp6VhI66bNi3GVBq+gPTB4qvFGTjAPFXolbuMfhUJGrZKikenNToyjjNV+c4FNJYdDViL/AJvPbFSbs9qyd0meGxTkmk6uRj60XDlNTdxjGMUzHp69aqrdr0Jz+NSrMG5HP407oOUkJA9abG+WYL0HpTXO4cVHBnD5IzmlfUdtC5wR3FNZtoxUW7/axUcsoUcmncVhs0/GBWVe3ComS3zHpzT5ZS7HqR24xXPaxM7KwXK4/i9KzuUVtR1tLHcNweZ+meawft93qMpitY2lYn5mJIVPamLYPcXGGfPPLHk11mk2CWyLHbx/jSuO3Uz7Dwy0pVryTd/sAYUf410S6FYQQFUgTB7hBzWrbWiRplx8w7Gkn2AkBhnHagXNqcrqNikS74VVXGdvGOaq206OMngPwc/wn3rX1Bl2ONysRXOO4t7gkjMTjkDt7ihOxFSN1c39MnaxnCyMxhbgN2B7Z9K6FNjL5bkFJfmTAxzXHWs0siZDDzFXI5yJF+lbmmX0dzA1vKMAdOfun0rWLOKcTSVJrVi2QVBydvJB9asmKGaJUdA8LtlCv3om9qbw0SI8mxwuVf8Ax9RUcbNE3zKc/wDLRR39x6itLmTRm3lhLauJVHCk/vF6N9fQ+1X9N1FQFhlwMco2OPpVwwnAZH3ZXjJyHX0NUTBAHIjIjY8lCOD7j0NTbqF7qzN/zVcR+aSCOUcHisHxDprE/aEB5+8P659KvWFzJAfKnUGM9+uKv3AAgO0+Yg7EdPaqvcxnE80uoGTqDVBMiTBrsdQ08SjcuMenpXNzWpjk6VDRjbUkj7UpXkUijAp+elIp7DHhzzUQiwwq2T8tR5FNkjGX5arkHdirROagb71SJkbLxUZU5qwcYqI0yb3FQYFSBsCo1oyAaTGSZ3Cq7rzT1fOfrTuDQFyIJxUciHHNWegpj4IoTBMhWM04pxUy420NjbTuVzEQUVHIcVLnNQTKcHFJMEyBjmlC7qiG7NW4BxVvYdyLyT6Ux49taewYzVeZMipTJuZrD86dE2GzUrR5NMCY7U5PQRfjlFSedkYzVCPI6VKDXM6K3L52XV5NQyqBk01ZMd6bJMCMZrPkaY+bQrnO/PSrSPjBqk7c8UnnkDBNbTjdCUi3LJkdBRVJpcg80Vkog5HnpAHNQOQKkkk9Krs3vXpGo12pySce9QuaVPvAUIaOl0YHzEI6k131w+NMgh9MVwWjHEy/Wu82ecIjngHNaLQl7nolg/l6RCwHJTOT9KhhyY2kz1O3pTbR86dEv8KIBx3zR5pW0A6MXOMdqTZSRn3e6do4lxjfgn9c1XJL3kig/u0QJkDsOTUjt/paqvHynLHnv/Os64nWG0mbOHIIx9fX8MVkzZI2beXz4IW5GbWRee2BkVmW7FoLZ1+8rqpz6bsU7RpTMLf5TtC7GU+6lT/Si1QR2rbxkgt8x74weKC0VZCQ1xGezHkf71WbADz8g9ewqhOdl8zHO2QZBB61c05v3yADGB3rJnTA6i2VQM1ZHJ4qnEfk+tUr3VYrNvLDHPf3PpQjU2DtGenHvUEl3FGDkDgZxnmuSu/ELuvlpuZs4wgySfQU2PTtVv4wbg+RH1wxP4cCk2NJnRS6lb7iGbbgcjPSqjarHIPlnjUf7TdvxrObw0ZFAa8n45+6MUf2O8PRy/1ODUtlJGkL6EEZmQk9ga1La7jYDa4NcnJEFYgIh9Sw5FX7efZGoJAI96m9hnUiQEZ6H1ot+S575rJguXbaq4OfWtq3wExjtyapO4PYRkIHcZ6YFVJ2CjOc8VflGU7isueN2bHUD14oYk9DNluCoYlsCuX1G4NxcFR6+tbuqbkVtuPTNYNjEjXxeXkA5AzUj0NHTdPCKJXXC9Tmrg1xEf7Pp9tJcTDrtwFB92qlcNJft9nhykROCwOKyL+4vpxJpPh5CJbZWZpwBtAA6e5NOMdRN6G7e65Nbxb9R1qDT4wMhY8EkfU/0FcdqXjnScrGmp31yCefmKhR/WuHg1V7KSW4vtPgv7t1KrLeMzeWfYZ5x71VVdR12ZY4LZpnHRIIsKPc/wCJroUI2MbyudcfEOnyzpHuvot+QTISOD6Zptvq8nmInnNLC4bDEcjvn3Fbdxaw2+kW1lexA3SRKGXGTkD1rNt9FjlniEcbK0bcDPBU1nJRQ1zPc6PRbpZoVTzArqd0bY49xWyEkEwuIV/ex8yQ/wB5fUeork9Ps5rVfL2kDqvPGa6qxuN8aqSVlVgUJ6g+lZpkzh1Ok0y5jvLZYzIVJwYj3Ht9av8ADbbefCyAfu3rnFUIfNMRQnh1U8H3U9jXS2VxHew+VcvmQDIccH6/WtYyucs42d0Rp/o8pWVCyn7wzyPcetF7YC9jDxMPNTlHHH4EVbKMdsM55H3Xx1qHa0DltxIJweeP/rGqMyhayNkw3C7HzgMDxn/69atrIFYxN0PA96intDKFfnJ43D+Ie9NgYlNrnLL79aS0E9SK8gaDeoHyiuYvB8xOK7WfzJYQyMCwHQjqK5LUlwWyuDn0ps5mrGQTSk8U16a5wtQHQeX4qJpCBTC/yikOD1rQgd5vFRmX3prHB4qB2NZtCZP5uTjNDPVUE5p5zjJoiQPMuKXfkdapux3U+J8/jQxlhW61Ir5FQ5wKVWGcVJRLuOKheTtUhI21VkOGNAWLKPx1605jkVFDyBVjbxQIZGPlxT2UHrTQtDNimNMrtGM9KcmVNPyCaXt0p3AmDdqY4yKap96eDnikBAy+1II8irDLmmqvOKTJIxDwajZdpq+q5FNkiBqIsozWbFMLbiBmrE0fBFV9hB4FaaEsQr1qB42zV1Bk80rpz0pN2BGbyG5oqzIoXk0UuW5R5qaiZatFM00xZNdFjqsUXXFPjHzrxVowkihYtrjiqQjZ0vIZK7i3LyWqY64ritP42119jP8A6MFzzVks9BtXC6WiL8xG3n14psz7LeMer4A/nUWlS/8AEotsjDNkZPc9qLn5IYsj7ilmJ9cVDZpHYoFmN3M2cBYmIx0FY96d6SD+J1yfYcYrSDBJACcK8JYg8HOR/SsO4kLyXxY9Ihj1BrNs2iWvDt2f7VhhDEAH7pPByBxWyVK7kx8nnEEk+uRXJaLIq+IYUb+GPKn1I/ya7HUH2JIwHAAdvrSTK6mJMW2LnG6NipPp0NX7Ris6k8c4IzVC74aZlHGUfP14q7BkRxv3wCc+tSzeBv8AmMIjg844z296yE0yTW7hirssCHBZeCx+tWzK9zMtvGflxlyP5ZrdtkEESqi4x2pG5DY6DZ2SBoohvxjceSKtvakjHzE+tTrICO/vSS3EFvGZJpVjQcklsUhXKb2koBx39RVSW1lxjj3FQzeLLRyUsILm+kHeJMRj/gRrKudb1hhmOygiVhxvckn8qXKUn3LktkSeorPmt5E5AHHoaoHU9XZjva3c9Ci5Un2qwt/K48t4trnjbmocWWiezv3gmVXPydOtddZShowwwQeh9K4IRSyzHarls4wB3rpdBmlWQ2s4Kkcr71UQkdP97pVa4j4JJ69KvRqMetNmjB5xzV2MeY43V1PmKMZBOKx9OsvOuZfMbblsYxziul1eLDKcc56VV00JbaiXZA0cg5J5xSsO9jP1GH961naF41Vf3kipvIz2A9feo9K0y50dJBCRCjnPIyzH3NdayRgHZH168ZqAWe5uc/gcU7WKTurHLN4W0Zp2vPsVtLcM29nlXqe/Hapm01ymwOiQZyqxx7Nvr06iupXTmbBLr+IyBUg00EktIrEH06U+Zi0OKbSkdtoRiuOrnmrcGjeUyy+XhR7da65bGNBwW49AMU1rNc8s7fU1DTA5gWayMd6tx0IqtLZtbHzNoZPbjiutFqE7VDLajuKOUbZhwztnfG2d33lboR7+9aMDxyIAr7WyNpHGKzrm0azlMkILRk/Mnp/9amRy8h4ydp4z3X2PrQjnnGx2VrP5sfkyHDjg49fWpGDxn5j7byOD9a5+x1Fpm+dQZFH3h0YD19DW5aX4fKggnvE55/D1rVPucklYcknlSZCsPVByp9xTwsU/zRvhyeV24/yadhJ/lgkxIP4G6iofMkQlZVwc4z0zVED9m3IJII6/KR+NYus2TkOdgbPO7oa3QC65VjvUcZP3h6Gq88CXUfkscZHyMOx9PpSZElc8+dcHHemMvFaWpafLZSsGGVJ4Yd6zz05FKxm2VG4ak380spAOaru/OatIlDpH+bFN27qjB3NVuMcVmyWJHCNualaIMpFODBeKQycYFJCM64TAqFCVPNXZF3ZNVnTBzTE0I8uFNRibDiopMkVEMs1SkCNTfkVBLyaWLpipdnenYsfb9MVcUcVXgTmreAFqWJxG7eMVHJHipQ4zTWOfxpJisVcUuCBU4UZ4oKjNUFitk5pyyfNg0x+H/GoicSZpoDQQjFKVCnNVYpcnFSSTgCs5JhYmEgBIp3mAmsw3IBx3oWfPekospItSEEmoD96oGnIekM+DmqSZDRaA+bFSMoPSqkU2Wq/GQy1nNtAZV42KKdqEec0VUZ6F2OE8jimtCVq5wQD7UyT7prpudTK23jpUbDFTAmopDk4FCILdrLtC11WlZldEPG44rj4PlcV1+kyqqgntzWoHd6RJ5kMe4BURsYPtVu8XMTncfuN+NZ+ju0llOwX5VOM+5q7dNiBPNznIDY96hlIykLSMsjj5vLIJx0zisHUCztebDtZ4QwIPQ55roYY8s8bDgIUz65rnbkAFtxPyqUPvg5H9azkbwM+ylEWv2cpKsXnKfh2rvdQBa3JUBg0WQfxrym+vpLC4jkycRzZJB45H/wCqvQbDUY9Q8M2c5fLf6iZc8q3ofepRcl1IjiZW4xvhKfQ9f5irlkwkttpycD9aasAjnjXHysWT88EU60UpLKhPANPqXBmzYlVj6Y5zWkk4Az/Osu3BU4H86dczCOMnoQMmolodEdUJrHiKLTI1VcyzyHEaDufr2A9a4jV/EVpbnzdWke/nIylvbvmNPw7/AFNYuvavez6rK1mCzkCOLcuQB6nPTNXfDOiQWqyNqSRS3sx+8COh6j2q4pbsU29kYq+MtQ16/ljTV7bw/ZBQR8pOcccYBOSP5Vz1zd2zM6W95qF1IWOyR5SijnriukuPhxcLqLiG+tVgLFkMhIKj3HtWpo/gLSxNHJKZ79mzkMvlp9fcVtzJIzUNb3NLw7otpceFLTUTdTQXbp8wVywYjjO2tPT7WfOZbid8dB9mzn05JGK1rWw+z28apCkewYIB+Vf90VpWsEgKk/gawdmzeF0hdPtpJVU3Ft5MnTzEPX61KIfKvRtLEbc5PWra+YoxxT/I/eM+0gHgClYLmrbNuiU1O65/CqllwgHpV04NWtjF7mDqsJZTx09qzrWLJAxj610F7GCh/lWPEohlI52mk0WncuwLkhWHXoaseRj7o5xyM1XU8fTpVyBxtx0Pfiiw7NDOVHBwfpxUgZm4IDfhUw2nnFLtBosK4xY+ORj8KXyuOhp4THOeacBgUWFcrtF1/kaqyx8fStBs4qo/zEjkfWhodzKmjBzkAqTzWDdRm1kJHKk5BA6V0k4wORx0rJv4/MhcjqBxUtEt3RiWd7YXN4SJvKuY22tsfH1DL6GuhXzAq7FWWNT8yA/Mnup6/hXivicz6d4yW7hJVZYcuo77R/8Aqra0bxbdxY3yNJ5a5Kk4cA88eoxVNWOZrU9a+3+WM3QeRFxtkQESJ9a2Ib8SRgOVmTH3iOa4Cx8WC4aMl98TrnGeVPeuisNTtboAIzBuccYP+BoTM5ROh3wsVePep96e0CStuRtrryVI6+9UkZzypBPcg4JqzGw4KyNGR2NVczaMzU7VZ4THIcEcg+tcreWXlZweK725jF1Fh0KsPusBmuY1O3kRipQ9M5pmLRx8/BxVUnPWrt6hEh471Q5yRTi9CB8Q5q4nSqEb7Wq3G+elRImw92xUO/PQ0spODiqySYOKEgcS8oyp4pjxhxTY5gBg1IHBpWDoUJITyKjjhA6jmr7gdahRSWyaBCxRcZqTAA+lPBwuKgeTHHrSaKSLEbYFK8uF61DCw2io5yccVLRdtB6z9s1ZQ5FY8UhD4NX1lAUc0noSkWgcGopZagefjrURlDcZ5oQNDmkyTURPOaBknineWcUyGNVipzTZZDUvl461BOPl96aKWxU80l8k96l80j6VEIiecU9oyEqrDE8zL804hjiq4Pz596uxDIponqQh2SQCtKCfgZqlJFnB9KmjXBrOcbjLE/ziinqoIzRUqFhnnKSNjmpBk9aRV5+tSqordm9yFU5pGUA1YIAqJ8U0Ig34fitawvPnCEisbYWkzWja25yMCtEB6n4ZZJtJnUMckkHH4GtidVm3HGF+UH29K5/woTaW0Yc8S/Lj+tdLLHsLjB6dPWlIqJkM/wBnwobDed3579KxtWjjWZ2VM5OcLxz9K278KyTMT93a3T07/rWZrUKuhlU5ym78utZSNoHnetnyojPAhAYkFn+bafXHStz4bhprTU7SbhpQsyIedrA8n8c1WvYUfek6h45huiA9e7EegP51H4Ikn0/xNJDcSErPGQpHO8no2fTApReljoa0O+GZC0QG0hVIJ7ZH+IqzEn+l5I++OR+tIEzKjjlmA347AZxVqPBmBAIwQSe+OlBMS3GyxSYI6+3NRXcBlyPLmYegU1ownEuMZNXdryDk4HrUzV2dMNjif7AM0jb02FmyQe3pTl8MxRuXAPPfFdn9nK9F+vvTxB7lR2UDmhaDerucvDpFuMHywceoPFX4bDBxFCZG9OgroY7JCfmG32B5P1NTqiKMIoUewptMV0Yyac25WuGDsOQi9BVxYAFyV/GrhCKfce9MjUyTbycAcACkkF2ItuCeR0p5QdOwqfpTCOasm4yIbW/GrfB6jmqy/fqdSM1SQmQXShlIrJkXa+OtbTsD1rMnQMelFhoiQ9cc4q1CckDAFZMs7WsqnJ+Y8Cp7fUkZxk4NS9C1qjaQdc9alFVY5gQM1aQ56UJktNDwPXpQeKXj8qaSKogY2arSgYPTPbNWGOO9VZX+bHrUlIoTc8Gs24XcrAHj0rQuGxntWdK2SRnihkyPJ/iDbhb+1kHGdyfmB/hWBax+as0ibhIPuse2Frr/AIlQEWdvIP8Anrs/A1g6GpmWVW+6yNnjqcYpS2MluXdJdJYPMZWjuY8GN4+A3sRXY6I5W9BWLYJCNxRsjPrj1rmbKAJDDERhjHuHqRnFdXpaCRoiBkFAwPQ1jzaluOh2VizhipG70z3H/wBatNF35CseOmao2/RR35ArQVW2+Yud6/erRM5ZIFcKQDuA9qSbypYyWG/PGT1FSyx5+ePgHnFQuqOMEbXPQjvVpmUkctrWmQMC0QIdeoNcpPbFGPau2vJGDukowRxnFc3fovzYrRGLRz0vynip7VyeCabJHyaFGxgamRKLDdyTWezESN+lSTXAAIqruLvxUpjkTLMScCrcLEjrVOKIjk1ajIVsUE2JzzimA4NI0mO9RGTDg0tgSLL9Kz532vV7cClUbgAtSvcq5atm3YFTXCYU1BZr3q3PgrjFK42ZhTHNSLnbmmSuNxAoL4jAqWCGM55qNXO4U2SQAE+tV4pMtVLYTNaEAnFWsDFUIJcYqy0wxwam+pDQSsBVOSQNS3Evy1mmc7qtFI1o4w2MUk6BYyKitZ/5VM7eYCKBGTJ9/FXbaTKgGoHj/fe1SwrskHpQ2T1LuMjkULwKYZBUe/5qCy6jYHWimRfNRRcDgd4zUynniqit0q9EuRVm9gYZFRMnOKssnFAQZoSHYrxw4bpW5p9upIJGazxHyOOK27JRxgVd7Ceh0NjcJE8Sfwgjj1rrpm844bI9B0xXADd5in0rspbpXt4rkAnGC39aG7jRWl+a9jiYNl0aPJHoKp3sLmIAclAWVSOoweK12UMFwfm6h89qhukVLVc5zuCA9eM5qJIuLszzvVFLRi4QEpwVUjlR6fhVKwlktL6G6QK6pOgIJx8p64PbqK6S9tGguLi3fmNiGT/CsSSxJkijXhBmSMAdh2/D1rI609D0cPAb2UAMAYjn0xnqKkiXy5XXOCp/Q+lY7O3l2LoMCeMh/m6Dbz+Oa1YZQ5hkbrJHs4GMkdDVtkx3Niww8mfQVtRoG5rn9GlLSuDjjiuliwFwetC1ZtsgKDoOKVYwo6U8HmpBj0q7BcjK5HBIFMfPTotT8A9vrTGUetJoaZBt3dM1IgA4FLsNOxxmlYbYH86YxC554pxYD0rNu7kEhVPJ9KG7DjFsswyeY5x2NWNpySG/OqVrhQSc/Mea0FkQ8Z6Va2Je43ZzzjNQywZGauMygDpiqk84CEqaG0hK7My7tl24IHXpWRPbSCPMYBAOeO1O1PVVhSSWWVY44+WZ2AAH1rPsPFFndITFOkqk9UORUOSLin0NTT9TyNjkbgcHPWt63nDDO79a4oA3Gpl7ckBhk49a1o7qW3IEowOmelZN8rN3G6OpEox1FIX47VlRXm8Dnt2p7XJHI6+tPnM/Zl12/Kq00gwSOlRicnkk1DM/y8HOfemnclqxWnk5PpVEkeZgfhU8hOah2jeM/hVGMtzjPiJbmTw+ZV5Mcg/XvXL6DC0booPzSYXIPSu08dRsfC1wUz8rKWx6ZrjvDOBDFK53MHU47DnB5oa0M1udEtsTdWMiLw8BU+vDV02lWyp5Tk5CP5Z+n+TWVKixxafKowscsqMfTnI/St/TduZo3Gdw3oaxtqXzaHQFNlt5i/eQh8D1HWtW2kDoJY2G1qoW+Hjwf4gfwpdOfyi0bcKrYx6e9UnqYyRqqmx9oHyP2J6VDLDk9M+v19atY29eF7f7NSEM4zkBx6dDWyRzs5nWbffZmZFIZfvDFcLeSFiRXqVyiJJyMq3BUiuN1nw8IXaWAloX5H+z7GriZSRxmRuOaZKeOKtXFuYnII/Cq5XdxUSMrmZIGaTHarMMeDUpgAPtUqgKPaqSsi0NbCrUBfmppclciqjcjk1FtRJaljdlc1E8g25pnnAJjNVJZcjAqWUy/FcZGM0EhzzVCHcOTU/mbRUrRiijRtWCnAqWeTA61nwy4Oamdty5zRJjkirI3zUucjrUU5GTimRyHbg0rXEmLKNyVAuF49KmkcBTVQNzk8ZrRIGX4X4zVkZKZqhbvuYA1rRrlKl6ElCQFwRVJ4W61vG2GM+tQvANucURkhGVasVPPrWgjgsKqOAhP6Usco/KtNytywwBYmo2fDDBoV8k0ySMnmoUdRKOohn+anBizZqNIfmPrVuOHnpV2KsSxTBR1oqvKpHNFTyCscIH2EZrYsv3grBfOa29JbbwfTiqRsmjaSzDRZqu1vtJGORWnbsPLwaim27yadxORloedp9a17NsVm+WfO6da0bZCoFS5GcpmqsiKcnFdDpk0dzYTJnlelck+auWMskKkodu4c00yoyOwhIa3VcL+7Gee4ojUTWIyPk3nbuFUdLvtymF1GT0b+lXLp22xxDG1egpNlcxkaxZmWAMo5Ub1PuOornblfKKTgbkjPzA+hHNd+YQ8I3gEE4b8a4+6tdpvLZwdyKx6dfQ1mzspSui5aWyjTAqM7MhLoCckg5OPyNW9PmZ9Fil6sAzL+BNV9GLT29t83zxsAfcY61ofZxCk8fAiBLKB3BHNNPQpbmhpj5uY5h0mXJHvXVRseOPeuI0W4JuPKY8x8D2x/8AWIrsVf5OtVE1TLmc96cCe/eoY2HJbpTlmDPgYrQqzJSegp/UUwMKlGMCkJjdvH9aaxCipHI21UmkAB+n5VLdhxVyneT4BH6VmwkSXSAnODn6U3ULpVB5y3aorGKVwZVHPWsr3Z1KNomtdTpbQbiwVVGSTVHStf0/Vt7WN3HceUcOqNyp9xWZrME97F9lLMiuME461k6R4Hh0u9S9sriSKUHBweG9QR3FVzMjkSV7ncT3uwc+lZtzqG2E4xk9MVX1FJVTdu5A6ZrH80nKnLP2UetS5dxpaHNeItMvPFF7Hao7LZxvlwv8be/0rYsfDSafbx29pHmQ8E44A9TW5Y2gi2bUwx6mta3iKknbye+KrRivy7EGn6clrCFySxHzN6mpbi2EilSKuhDnkZ96JEGKGrk8zuc+yz2rZTLKO3enR6qhfDHafRuK1Wtssx55HTtVS40yKRcOgOazs0VzrqKl4rfxClMwfgZNYk1m9jONjkxE9D2rYt422/MKLia6inBHA5zTDjf0zirJUbeAciqxOH4rWLOeZj+IrVL3Q7q2dwnnjy1c/wALH7p/PH51534fV0triGSMrLDJgrjlTk5Fdx43uBb+Hc5I8y5ROD71zd2Uh1Wzv4SAmpxqzqABtlXIfIHQHAPPqacjHqdU0Kz6bIgbO6QSAem5R/WtPTXUpZz5HTY/tWdp0iPBC7dswk/XlT+dW4FCFowCA/zL/ssO386zkuo0zqrZvLG09VOR705sR3nnD/VzDBB7Gq2nv5saszfeGDjsfWrbIGjaJuMHIPoaRLNWylE0XkMfnUfIfUelOBMTlGB29xWXaynyVf8A5aIc8Vtki4hWVRk47VtB3OeasyC+hM8BaLBYD865+WV5bZ1A2sPvKe9bzuUQPHzg/OnTFZ99Ekg8wDaxrVIxbPPdRhPmFitZe3b2ruNQs42j7bq5m4tQpO2lymTMqTgZPSoPODcfpUt38oNZTSYf3pNjTNF3wlZc8u3gHvVnedmTnmsycsZaSKLEGXFTi1796ZYDaORWgxCjPtUW1EUthUdKglY9KsySZIAoSDcpJpsq5FATgetWw3y81GkBHSlYErgVDQ3sVJuvHSol56cYpLhiKdH90H1q0tCERycZz3qufmOKtzLujOKihjyKaBkkQIYEVu2vzJz1FZttF+VacQ2jik7MTLJ6VUuJAqkVKz4WqUp3BjU8oW0M24cliahDnqKsSR5NQGPB+lWgTLdqQ3FakVtvUcVj2vyuDXRWmCoqJSsyrlVrURsePenqg259RV2VAQfWqh4OPShSEmRtBvBoqwrDBoo52FzzQwZ7VftItoU96mNtk8CrdvbkACp5iHJliN3296cAWFTJH8uKekWDRdk8zGRwZK1ox2+BTYEG7OKslsLVWGivIAvBqSNvlwKq3EvNSQSbttBS0NmyYRPk1eOoRCUA81hPNtjyDVfzyZQM02Ns7mFxPbyAdJEOCO3pWZq1uV1CzuRyssTBz/wGruggSWjueo6Vd1G3DJZt2RXJ44xipkdlB6HM6IqpNFDGpwIyG3fe65FdDcwCOLgHlTmsCzgxqjS8hQW7+3SunvwTDGAdu7cD7dDSWx0PcwbL9zfEcBmI/HI/+tXVW84lt43Q5GPWuUZ0XUE65DKcN2yK6HRosaSrqeGml4B4B3Va2GnZmoZPk4PWkhJXvUJ6HPQ03fjJpnTFmiJTnrTxKfUfSs6ObIxUyycZ/Kp5iuVFtpTj0rLvZyq/ewOnJqxJKFXr/WsTUboBWJ7dTUSZUI2KfNzeLEMnPJNdNbQCKLGOBWRodudpmk/1khyAfSt8UorqObDYrDkA+xprQqTgLjHTipxjH+NOAGO3vWljK5m3Nh55BbBHbNQJpCKc7RW1gHtTCuPSlyjU2VY7FUXp2pxi2jOOauA7hjFQzYQ5J49SaqyFdsh254P4U0juarz6pZQI5e4RdvXmsW88Y6ZbAkM0h9ulA+SRvMwXnn61UuryOCNnY4A71yE3j2KeYxWduZmzjCnjNaNnZ3V663Gov/tLAg4Hpn1qZCcGtyy8y3cZyMbjwDWz5OxVHIqvbWim7XcvA5+tacygLkdBWRSZRmG1cetZxPzbs59Ku3J+XHvVBj83OeOtaRMqhx/xDnB0yztc/NJIXA+g4rnVuZL/AMJR7Sha0m85Tt+bdxkE+lWfH87P4itYc/u4oQM/3ST/APqrI0qZoYbqzP3J424HZ15z+WapmB3vhu5juoHQsFSXkk/w5/wNa9rNJLEyyqBcQk7h0zg9R+GDXEeG7mOOTAfcrLuCjr/tY/nXclCyR3tuN0kY2yKOjp6/lSWqE9zXspBFOqg/I3zIfWtfhnOT7E1gWzqYsx/NEPnjI649PwrZhkEkSyKeCME+tSJjow0EzpjI5rTsrnadhB2N09jWfMQYjJjO0YYDuKjglAwVYkHkc04uzM5K5vTRhycjrwcVz1959tG5V8qDyDW/HJ59v5g4Ydao6hbpc27Y+93HvXTF3OWWhxlxfN1Y1kXNyrAnNXdTRoHKkVzc0h3kdBVGe5Fdzb81lqcy/jV2dSwwveqqQlXyahoZc2bwAKq3Fvjp61ej+UDNDruNShlOBCpAA6VPJnGBUyR9wKe8WV6dOaT3JM5EO/FaEMeVAqNFHmHip4wVYUpDHiLt3xTJLfapqwjDfT5QDWV9Rs5u7gYMeKrISFwa2btOOlZpQbzWyIvZi4ymKfDHgGkjB6e9SFgpoYyxEwWpTLVAzAcg0qSlzjvUAXnYlOKjCkpz606EFjg1YWMDg9qVwZV8jINQNbHHNa8cYNI8IHWqjIEYkalZD2zWpZylTiqc6hW/GiKUhhSmr6gbZYMM1VlIHNCycD6VFM42VIArnNFRxsKKV0GhlxxZfGOtWkiAOMU3IUirK4IBHemjJDSNvNKMelSGPcM+lRniqSK5dSaI4olY4qNDlsU6fOKDRIzZ3O45qe1k+XJNQSqN3NSJxGAKqwLctPJuXFNtRvlyfWojnYecVa0+Lke9J3E0dzoUeYljVgGPJJ7VsXcINlHt67XPPcVk6BEVl3N90KTXSTwBbSPf2Qkj8aJI66OxyNvDi8MYH+sn2jI9s/0rXvdwgyw3ASZ+nFFnAbjULcbiWV2YfUjH8s1ZvVHkXO3/AJ6gL+FJR0N29Tjr9UOr29txiWN2Vs/3SMfzrX8K+IbOS3k0dmC3KM0wDH76k9R7jHIrD1QLLrUYRmUwWztkdvX+lefX9zCutaPelZGhwsrohwSRISQD2yP51otgvqe+HBGR908jFQvnNVtOuF2w2zyM0k8RuY9y4JUknHpx0/CtEJu+tQ0bRkVVOOhqYN0yOtDQ8lhxRjC5HWoZ0JkE0u1SSeKwyft9+kGP3SHc3vV3UpikLAD5vWodCiAR5W++5/Ss2adDoLeLaqhRirirg5PIqqkoVe1SidCvDCtEzJ3LQ9SKdwBk9Paue1TxTZ6cjDdvdf4VrkLzx3NcvsSdYwTwicmrWpUKMpHpz3FvGP3kqrjrzVJtX08uc3KDH+1XmB1dZJlZjKzE9wTxU0Xny7vLgkKAfLhT0qrM6Fhordnaal4qtLMZhDSHGcg4FcnqHiK8u0aSa48qMDmND0+pquNM1O6A8q0CrnHzHqK07bweJwGvXbBGREnAH1quVs05YQRzRmlvn2WkfmOOrEnaP8TU1n4XuJp99386Hg8cL+Heu7h06xsLc/JtVfUc0jMoAkmjKx4zHD3P1q1FJamU6nYxdG8PWmnXPm+UpUf6sKMA+9dIvDbzxmq0QwVduvJAHapd+SOwNYSd2cspXZYjkxJyce9SvcfwmqUi8ggkdsetSnG3OQT6Vk1qCZXuJDyeoqqThct0qeUgnB/WsXXrwWWk3MufmClVx/eNVEymzzjWLz+09avfM5G/MZP93pVaJSkoY5zGfrkd6hto5DDDMoBliJGT/EM9K0pYwYluLfJUPjaeq+1NmQaexs7qORF+RTnb7dxXouj3e0KEbdhuPRh/+qvOFUC4Vh9yRQ0Y9D3Wuu0CbzozbM2ZIzmP/aHXFTswZ1ioLKVZogWs5W+T/YJ7H2961LY+RKACTC/HPY1kWl8kexZP9TOxDA/wtWvAAjNbyBdoHyuOw7H6U9yGaEZw2wnO4YAI61UcNFLhRwTxn+VS7XVdj9QOcd/Qg06X97EspPJ4JHrUskvWF0I2XnAbjBq3cL5Z80DKN1x2rGhByM9Ceo9a2bWVZYzDIO351vTl0ZzzXU5DxBZvcSllwQfSuHu7R4pDnpmvStZRrQnjK9jXG32JWyQM1szG5z6r844/SpGtwecVOyjJ4ppPFZuVhXK8qgACod/BBqaU9ap7uTUX1FcvQMNnNIzcHHeqkM3UVJv9O9J7gSRjJJp5Jx702HqfSnsO4pO9xiI5DVNvyM1VyM4pPNxkZqZJlDbpt2AKz2UhzV8jcc+1Q+XnmtEtCCMrtUeveq9xnB7dquPgviopgCtC1Azg5zgnoatW4JfIqpMAjgmrlmw3UcpTNa3Qoeamkbbz6UsbAopqGdskiokiSaOSlmk+U1DCPlBptxnOKFHUChdSfMDRCCSD71HNy2PSpojsIFavYpFwvgCq0snOPWpHYBfeqTsWkrNoposxvRTVwBxRUcpFiOXANT27B1A9KrTEY4p1i4ErLnqMimkQkaqKNn1qjK+GI7ir6HCdayr1ttwfQ81oma2LVud3PrUk/wBw/Sqto+ABT7mb5D9KNAKMrAvUkbfLtqu2GerkEIAyepoEKFLDitKwG1lqqI61tPhRiKcQWp2Xh6Npwf7oIGfWtzWXCr5X98AYHYDrUHh23EVkjjpkt9fSnyk3VxLORkLwuf8APrRI66asQ6ZB5cktwy4ECY9PmP8AhkVXvVMVqVIwzNkHPtWx5QS3gtgMl2LufXvmsHXbhDdLbqcttJXnrj/9dFtC07s4nW5QG1O6UEmO1KDB65OeK4qVEee1gkUfIVII/gIwK7TV0WyhkVs5VVaTHJG0dPxJArg7qdrfDL/rncdenqf14oe1i1ue4adYNqOhWV4pZZ4WYwSZwoPdW7kHH51pRPvUNtKHup6g1l+Gp55NPWNU5eMNtx265Ueta1//AKK8M8hAExCPgdG7H9MVMdUUnaQ4fpTCinOTz9aVSCDmkx824dxSaOiLsZl5ZmXGD1otLXyozxzn0rU2DrxyKeqdgBgnrWbRrczWtDNkmd1X+6pxWdP4cnuEZDqV1GrdAjYAFb8kQD8dfUU9WGzB60RC559L4DaK6Ltdy3HGf3jdq07Tw7bWsisbZQQuBgdfeutcJICuMg9ciq7Wq54Z1GOMGt4TS3NI1WtyjHbWsOMKobjnZWjFHBjh0wetVzFIu4CXhvaojFOQ2Zl5GPu1p7WJV79S68llCpCHeV7Ad6o3eriNvLXy1xx1zzVWaFSMNK7diAcVWMMcbbo0BJ4JrN1+wlyoQ3E08m8KTgdW6D6VMFwctlj65pF3txtOKkSLnDA1m5tkTlcFJYqF49zUyIWIJB56U5I8YFThVXAxQc7ZCV+cEnpxSPIvTOMdqmlICnIrPkbbuz/+ugVxj4zvJPHbNefeN9VWW+h0uN8+WBI57bj0B/Cuq1rWINI06W9nOQgwo7s3YV43PezXF7NcXLFnnYsxB5BPahLQiTNe1ZYrsxOfkkHX0PrW5BDDOhTcVnPPJ+V/8DXOCQyQFyAZY+SMfeX1H9a0rSdruAJtMY/vL1XPcetBDLaQSSGaInbNGcqD/F61bs7lYJoJA+wk7Sx6BuxPpUcVm07o8kjLPGQCw6HH+NX000zq+xQ0mTuR/wCL8v50hHWRbdQs3Qja0q7k55SUVdsLt5oVSTiZBgH3HVTXO6LdtBtimDbM7W3/AHkbsc108kSyMJlHJGH2+vrQiWatvdhQAwJT+JT1WrW1RlovmjY/Njp/9Y1kqWfCsckjhh3q1b3DRNuP44pohlsExyFSuCB27ip42O7cPwIqOQJdRAliGB+SReo+oqaGJs9VYnuOhppambJbuFL22aNwBJjv3rgtR0+W3lZT0Br0IKuBuUr2NZWq2iSR7gMt6jv9a3izCSPOJQEJz1qmz81s6ja7GY9Kw3jO6s5kMheTrVGeTacCrUqkZqlsLvikhNCq5H41aRqgMYBHtTfOCcE807FJGpGw257mmPLg1TiuMmldixqXuJk0bE5P5UxyS386khTC4qOXA/lQ9QuOVvkqIzhTtqPcVBFZ91IyuD71SGy8JMsTmo5psNVWOQtxT5RkUCKt3IWxin28pVlOaDAXTNIsJU/SnZhqdBbz5iApzPzk1StnwoqaV/l60pIVi5DIKink+bPaqqS/wg1Kct1NSmMgKgsTnilUHeD2qXZlf6UFfLGat6oqIyRu1VBIBLj9allfbVFyTyD0NTYs0g4oqorkj8KKm5Iud/Q06L93Oje9OihwuacU5zQkQawPyVmX45VvQ1dt3DxKajuYTIpFM06FWAnAqK6lO01biiyoqvcxfNimSV4AXkzWtCABzVezgGN2KuOmziiwiJpPnwK2dFje4uEjXPJ7VjRLvf8AGu/8G6UTM1ywHlqPvVSHDc6twbXT1hXAYqEGKZDFuZIsfLne5PZfSiZ/MlZucA4RR2H+JqaBCW8peWJ+ds9//rUJXZ1XshWk2xT3kjbQflUn+Fe5rhLcvcXt9q05HkghYl5Pyr/UnFbvjG5kltV0qzZozMdjSLy23PIUdyaz7qGK1tIrMbljjA3E88dz7kfzNVLsVFdTlvEod7dVOTJLKryKf7vb/GvNb24FzrFuIwRAX8pQfry36V2fiTUWea5K58x1K4PSNDkD8Sa5vTdMYbrqRcpaRNg4+854z+tQmrmlj1/wxDELTzYbs+YquswD8xlV6Dvjv+NbV7CZtHuLNWdvNhPlSIM5YANgdsEivNPD+qi18T3VnIw8i72RqFX5jKq4BBzgAjIP4V6pCilI8jIQjCFyB9c9utTGLTYSehh6Bq41CyXcf3qDDZ71tBty5HpXH6BA0FxKygfupXjIzknDHv3rqlcbmXI3KcMPQ0G0WWARjGeKVJCvU1CT1PvyKBID161m0bp6ErvjkkcfpUeMrnJzTZBuXAzT4/TkYpIbHAnvxmosvu5OV+lWCPXvTCOD6+1NgRMnU1WeJmONxHtV3Z07mnrAHPI+p9aQXM9bQctj6Eil+xktwufWthIVyMAH3qfylxx2q1ETmYYtOh28mnyQxLGoUbpM1pvF82KrvsweOg9KfKS3cohBvAx+VGBz7CpJWCY6A1CXwmevvQQyvcyDBI7VjX12kETSSOqIoyxJ4A9av3kojQ49K868d3L/ANkCMsV82QLtHcDmixDOQ8V+JW1rU1WMkWUWQi/3j/erHV2JC8Bl6E+npUAyZCCAuO9WYlXcuVLD261b0EaFlJKrqyjDr8yA9x3FbVvNECGiPlg/wHop+vpWUtss2EPmR4b5WxjFX0tpo4z5sfnIejg4JrNgblsX+WXklRiQE/Mv+IrftZY50QOdpJAWReCD2/w5rlbSU54YhwOF3fMR7epras57d2IBKEjBOePxX+opENHQPasEdgc7zxIP6j+tbOk3JkH2aZhuVflbj5x61i2c4UFmZJFP91sH61sLawuqzwqeDk4OCpp2uQzQiRtzxEklT909vpU0Y3EkAH1ANNgP2pFU5WZfuseN3salZf3m4rtkz1X1oJJoi6Nwfw7/AFrQjn4AYYPqKpREkYIHHbNSjI+lNaEPU045Ubgnn9Kr3tqZIy1ueccr60yKVcbWQFux9any6upVCVI65rWLMWjitUt33MHQg+4rnZLbDEmvVLoRTx7LiP8AHFcxf6CoJeJgy+goaTM2jgriHrgVm7Sshrs7nSmVT8mKxLnTzGTjikkBiSy7c5IrJmuN03BrTvoccEmscxfvmIqkhouWsjGTFa0Y6cVl2iYf6VrIRgA8VMkFibPzfhVecbunrTweaesXOTWaHYqeWWcCqdzAS5OM4rYjiLc017bPJFWpCOf5RxVlGDAU27TYzn0qtbyDH0qkK2pqJGCoHpzTZYgFyKjiucZHtTmkJTrVXLsNjlC8elTF9w5rMMhErVchcMvNSySVPl5PrVhZARVKR8A0zzucZ61mxGqGBbNMmPyVV83AHNOeXKDPemgRUuJcAjPSo1IxTp4S67ugH60scQKjiqtoPmYuQBnNFLKg2YFFRysTNNMbcVXmODwakhO5iPakniJ70kTHYXTJgVZc9DWiCpcZ6Vz1vL9mvmHQNxWkbjI4NOxoiycI7L6Gqdy43j1pzTEsDntVWTJfJp2A1LUqI1FSXBGD7iqMUhWragzMoAo6ib0LGk2Et3cpHGhJPpXrFtCNP02K0hIDlfmYVzXhWwMETXTKQvTPrXTR5LMWBLHkgfyqjWmtLgmImSNFLSNwP9kdzVuaaLTNPeZ85xwO5NJaxJGsk8p3c8npn2HtVe5ImmFxcjgf6qMnGT6n2FXG6RpuzKt7N1m/tK/AFw6nykPHljv+PrXP6neNdGQKMjkbs43Y7AelWtb1YyxzRI+8kZL9M89B7VhxSBUKSNlmGAvUis5M2jHqcvd2byu4bLTPh2xyC3/1geBXVQ6EWsFV1BZsFozwCR/Qfzqnp1gLZ1ku8faXJaKD+4BxuY/ToK7DT3DHD8yFcqFH3Bj/ADxUxKbPL9Q0i+iuftrxspM5YbRkqPb6cV6bod99r07fIJFuAMPk8SMeh9gev1PWpL2yRn3GKLkgOCSSxI4/HNULRbm2vIZBEE2SbXVucgjJrS5FixoFrtjn7FZWbIH8q3LeBZ4hz8zktk9s1V0xFENwEG0yylV74FbMUaxRyPggADHHFKxVzJdWjkKOMMO/rUbblOau3m6VbdSMSSEsw7jFVHEkPyyKRzjd2rOSOiE77iB88dPQirEbDAAPNVWb0xTBcAHHf0qDW5oLJnIbPFScAc5+tVI3DAEEZ71ZDKQKYDig28U9M5ApAw7GnBgvccGmIspx3p5aqbTbe9RteBe4HvTuLlLMjhfeqUs3zYBHvVee7BGepqhJcnB5+tLmHylmWUMcdaqTXATjPaq8tyEGcj6VRkmedj6e1BnJizyecxOeBXnfxDl4s4iOm5z/ACr0PZtiPv1rzfxy2/WI0J6QDt0BJoT1IOCeUo+7GR3zWjo224vEj38E9Mc1Vlt8q3B69R2pljMLK9jnKbghww7EVrpJEtWPQdHtFmMzuBsd9ik9Vx1roLSyt725WMEGGLAYjPzew+tcx4f1O1aJ9h34ZiPbPSut0W6SKzjnkUAHLkjgemKzsM1pLCGKPa0cLOD9wpwv40o8Oi4HmPEYxztKnBH1NaGiQGf95MmZH5UFvuj1rYaeLYVhAkb+8Og9h700iGzl00K6gyUfew/vrwfxxU8NnIhU4eFujBTvBHoRXRiB7jJYYOfqacdNV87Ths+wzTsQ2ZiC6t5lZfLmXHGBtb8fWtmN0uFG5SrEcZpkcZidVkXeq8YPenrbBJQoyFboGPT8arkvsYuXcXy3V88ceo61MFZ13bcH09aXDRYD/Mh4+btT3JQbuSgpcttyXIZvwQjr/wDWpRcNG3yt9AelKdsqbkf5T3FUpX8k7XGQe9FrCbHXesyR/eRSBWa+uxdNgyafcrHKvynrWHd2TKTinqZNFyfU4pV6CsG+nU5wajmjlQnBNY91I43bjT1JKt6wkJ9BWWUG72qeRi7c9KjYYHFWtCloPgYI3J61d38g1lg9D71cRsrUy2GXQdxH1q2BwPeqcCkgVYyVxmsWrEtltAAuKGUbDUKyileb5OtTcSMi/QfMKyY1K/nW3coHVjWVsxxjvW0dikQu+05qaJy6c9xVaYHcamtAdn0qh3HSINuadA3GM1Ky7lxUKgoGApMVySQ80xIyW3NTlwW55AqSL55CfSla4AymnffYLnpTpWCkCoS+1s55osJIsSAeXgd6iLLEvJpjyfL16VXcmT5qLhfUvookGc8Gio7RwVAPaiqTGy7ajEo9xViVOCfaqsDfvF9jVuVvlIzWSHFGHeLi4BqVdxHfpRdqCUNWIkHl59qaepF9RqghVyakCbqGGI6SGT5sU2DLcUHtWxpduJLhEIyScAVUtIjIBxXZeG9N2sbp4iQOEPv60RTCMbm/awmOCOBOidR2z6mtO3gYqABweWJ61HaWjONzjYvZRViW9jgzHEuWHXHb61aXVnQuyH3BSNU8w4VfuoK53ULs3bOoZo4Rwz9c+wq5dOZmI3fMevov1pbC24MhJducNIuFUewobbZrFJI5ufT+I32OFHK5Tt3H1qk0EVjOGMOHYYVj0Uf413Elu5O4ASMRjcecfQdhWRe6X50a7iJWUZIH64NLlL5jgr1njuJtm1f4wSeWOP5cVv6ZcCOESGY7mG4gHn1qrqWmi3vkKS7QyFTk8jHIqlaQ3ccjqZFeEndkdh7k1K0ZV7o7UXkLqrHMkyjPzf41SeQBgrs3UscDP4/SsCHUJI90aKwAPysOSf8AD6mtXTHRnWSUDd0UZ6n/AAFPcRuad8qJlcAknBFarMPIyCBznbnv2/WqELia7EYICryzAd+9WZmC2yyIAC5xGMcn0z/OgZVEj3OoMyMQqcAr3x1rRmRZEWNk3Kx3E9xUNpaxRRqwQH5svjHX/wDXS6jcMtpNIANxBWM55z0zS6B1MV7cyTv9nbZCpIy3I471Wns75DgxbjjPymui06FY0MfUcEEjr68/Wq99MYbe4ulXLbdqqwJ5/wD1/wAqlxRoqjuc7DdTW8hWSOTaDzxnFakN6jgEHGfanabZ7/MJ+8TlpOmR3/wqzdRxCOSViCqqQoxx/nsKVtClU1sNFwGHJxSNLgGqdpaTTxoTJsZm6EdB61HLb3SGRRKrKnJYA8f5FKxfOiaW7HILVTe6UHlvzqOK1nuY2ZJAcDIXbyaqPbygkPBM+ATleQcHB4pWH7REkl2v96q73Ekh4ztFOjEZJCAAg4Kng5qZbZm5ZcZ7Uriu2UtrSN1P1NWYYhjBPQ81Y+zgdOFHf1ppIBCqPoBQmTYZ5e7j8T7V5x4yt2fVjMi5VUC4+lep+X5MDZ5Y9a4fWLYTXMpI6mmCOAeFW+dRgt1FZ9xaNgkxhlJzg9vxrsn01GjJCjdnketZlzYiPJxjHYjp/wDWoTG0cak01jKZbZ2Q91P+ea7/AMMa19ttY0Z8MHwyZ981yd9YhRvQbQTzgdKPDMxs9fiVn2wvkP710XUkYtNHuzXw8tIYD5cpAMhXoF/+vXQafGogDSMEBGVZh8zCuE0iQM32q44T74U9cDoDXb6bJLe/6TPlVxxnj8AKViGa6ShGGFz7N6/QUM0rBR90McccY+mKWJEc8INmMHnGKa1wpfaq7wT+H5dapIzbJPs4ZSu4lhxmlAcKEfOQe9KjSs2OAhPQHpUpikwOd314xVxMpoUOpVo2AwRmmKGjBAGcfrShdx2kZJ46VMqgAHqQcYNW43MrlGaDywZYMj+9H2NVpf8ASIcbcf0rWePbyuOevtVC7Qxguox6is3GwbnOT+bbykH86ja5Vx83WteYxzIdw5rGmt13YxU2BlK4RXBIrnNRiySMfjXTSQOqnac1jXls53ZxRsTY5lkwDUTphc1oyxbMjGKpyfdNTcDPKnb1qxAx3KO1PeE+Tn1pYIm8sHFN6jbNeEAR5omI2e9QxSMFwRTJ5Cy8GobHa6GiXkjNO83nr0qmCQzfzp6HJAqVEkfM4x1rNnlCnANWpsndisqeNt+STVxC9iVSGx71bhj+bArMViuK1bWQMwHYimxXLDxBVHqapvwzZrV8ppF+lQTwLv6UmhMzFJz6ZqaE7Rn3okj280xGG4ihAmSHltxqu+7k5qXdk4FJJgLigLlNpTu209X+Wq0xw2elSWyFhmk0Q3qaFv8ALzRTBx9BRQPmLUTFWzVp5cjPrVQghuPSk3HbRY6bEdzJn8Kkgm/dVC0Zc4qa2tJDxj6ChR1Mrak3zOhAqW2t33jitGw0q4upBHFEzk+gru9I8KrbqrTgCQjqR0rRIZm6JoMkmxpUbaQCFx1ru7XT44UDSnCKOFHQUsYitFVVO98cDP8AOq17du6ckCMeh5b2Ap6IuMSW61AsGSFtkYHLDqfYVQSUuwY5Tj5QBkgf4n1qHcXaMTNsJOQhPP8A+qob2/TT4PMdyMnCoOSxPfHepbNkjQsyk9yFdkC8hYl6n6n/AArYWPcRHwFXnAH5VynhZ7i+1NrqSOTyUTZubgBu4H+NdusYyW9eOauKBvoR/u0R/wCHB61nSRSSKwXhCThQOScc89vWrz5kmO1flX7g9T64oNsSrbs98802COP1SwjdFkcl2XkgDP51hXOnyyRE5K7jwq8A47H2ru7mAGCRVACgnBUfyqh/ZccylWAXgHB5z9fSs3HU0TOGSLy4mWQRsynC7D8q/h1J9zSieWz/AHm0nJwgHJP09q6PUNGSBXcDChcjYdxA9ea5ya0jEiyJMrIw6YO4cfpQlbQbOg0O+YARucu/JLdgf8a3PtCXN3kfcjG30+Y9eP0rghdSaejShMxdiy9fxrX0HUJC7NOF4PyjbyfU59KfKFztTKI4AudsjHHHT6/gKzrgtdXscScRw/eA7k9B9aqzariKSV2HGdhA5/yak0acsokl+b5twJHX1qeVlJmszPBEFXIZjjbjp/8AqrKu7rzrhbY/cUbn4ySew/CrV5feTG8ucswwvt/nqaj06BXcO/IJzk/xt9T2pNMEycwBIBEpJZzkjH5iqswe+m8n7sUR9Mc46fQVanl8qOWUr1A8oY59/wA/5UljbkS8klmALnGM0mrhfS44AW9qdoViwCovfH/1+tULlPMdYI8liQXPr6jPvWjcSrEHmIGDkIe3+f8ACq1tbCWdc8tglzjOcUmh30FghEC78DJ+VQOB7/Wq9xGYhHGmAWOWz1x/+s1psElPnGMLHFkAe49Pp/OobWE3EzSPx0PToP8AHtTsK437BBc6cEuIY2aVdrELgt7/AFrPh0KML5MN9Ikqpnax3DI69a35TtJk+UBB8oHSoLGEqXn/AI34BK+vJ/Sq5bk87WxyF/BqdhcNFcRBoweJo/usPf0plqwyHZsuOgHQV21wQiZbneehGVx1P9KozaHZylpQhiaRQ52twD34pez7FKr3MGSQOnoB61zV1EZC7D5s5NdLc6ZeW52PGSCOGUcGsgwMMqw2sD0PaocWjRTTOcMWAwxn2NVLq3SVMlRzx7it+S2+cjjms+6hCOw/hJ61NjRM4y70/wCU4zgHtXPzQta3McqDlXzXe3cKjOCevSuX1a2UROQKqLswkjvtBlN5PEm3crEfKT19B+FegWt0sQCIheVfkZscceleUeDLpzpUWxyZWOMjGeOor0HScYLlt7AcKP4T/jW6Whyz0Z0Kqbhmbewwc5PP5VbVxG7Mozyckjr7/SswXSkF8kvgZQdF9c1A13JMYyzsFXjjgfTHeqsZ3NuK8jBxESw7noPwq3F9pdy2F6elY1vJHEN3IYn7g5P4+lakd42MojDvwQaaRDZZLOu3zVwex9akUHnJBBFQ/a43IBXlhzuGKlJYY78ce1axMZLUk+8mOMmmlAyc4/GpRymerd6Zs4JUYzTaTIRiajpzRfvYh8voKxZJFXIbg126fMdjKCO4Ncd4p0uWxBuIfmtz19VNZzhbVFJ9GZU1wo54rKurhWzWTc30obG4is+W/k7mudgye+lQA881mq4cVHNK0nU1BFLhiuaT2EaigMm2poEAQ8VSjkOARViO5CrzilGVhLUssoA+oqDy8ika43mlR+xPWob1KvYheMKhxwaSIHkmpJPvdc0u3jjrVN6AQlMjJqpcRg81ekOPl9aryIWH1px0IZjzjaMVc0sM7ZPQU6W1JO3FXLOERIBVCS1NSMYQD1qC4KqWJPSneeFQ5PNZU8pdzk8UmwkJLMG6VUGQ7c8VL/FtFDJikhIjjyWzTpDinxJwWNRS81QMoyqXfNaFumIwKqoMvgVfUbUAFDJEm+WMnNFMlO7I7UVNhmnHFvbjvWjb6X5n41m2TNuBNdDbzhUHzVaOpj7fw6jMCcCtyGw0qxVTKnmt6ZrKW7diACfxqwZYuAcs1Vcix0MGoqAI7G3SIHuBVv7YUwvmb5T6cmufSWY7YIFJc9gOn1rodLtDbqZJQGk9cZoHaxcmmS2hDTBmlYcRj+tZLTzXDsyou4YywHC1oXKRlWlnkGD7/pWPdajI6mGzTGPlBbpmobNoonnurfT4mld90jHox5P/ANas/StMvNcvl1Cd9sKt8qsvDe/0FT6fo089yJLxMqvRT3967Wzt0gURoFUKOBirjTb1Y3JLYdbwCGHy4x0xz6+5q3J029XPGewqMkB+ELOPvewqQuDtcIG44A6mtrGaY6JNqgAD5fu8VHISzmH5toGX4657UC4Xy5ZcspBxtYY57VGCyBc5ZiTnjqe+KktEcqDcEAyWP1wAKikHlgqo3M+MjBwAe5qfeYlaQ4Kgbjxn6CmWsT7wW+82d3T61BS2Kl5YxPCz3ABwpwWPPXIx7VhW+mqLVDMi+WTzu4xz6+9dJf4bcm4cD14AFQWlutwoLfPxgJkEL3H4g96XUpbHP6ho1vOdvlsGU8BMgH2xWINLvoy0H2TKdm6L7DNelfZwAQMlsnLEZPJ6VReFZJAIyBjaMnocnBx64NXYVzzqQy3k/kqx2xMBkcBvX8u1bsMisscAby40zle3HP6Vq3GimTzJWkRATxlcYHp+dUp9BU2kiSTOqyEAPjB9cUrBczhcPqN1iLBjRiEx0C+pNbhnfyIUB3DIUAnGB3P4/wAqpxaWLGBVikAB6qw61HcrdiAeWhLk4Y9cA/1NFh3JXvHvZo8qWRSQE7sfX/PpWqlw8MIVXLtuyxx29B/Ksu0gaLcxBDgYAzwKmluijgKAW2/ugQPl9WPt6UuUOYs3MwkmVQd0at+ben0FXgzQqCQC3UgDGP8APWsi0UKhkcNuzhPf3q612qht+B3B7E+lHKLmHXdyCqW4bGCCd3GM9Kuxt5S7CCpHLHPU9h+FY9qczmeUkkHP49Bx6VZnuwkfmtuLJwo9T/8AXpqInImnffOLYAYHDA889qtphVXH3V+Xk9fesuyVyFaXO89GJ6D3qW7uJVi2QxsT0QqOg7mmoibLDyJNOFQsIohjPXP/AOurKlAu5iQpALDr+FZ9sGijKEMzZ3MB61IVkMW0BWz3xxmqUSWxyyO8skhZgq9E29zxRNZwyxOJY1fagBOMHP1pkeYhyxbA9e/elk81hs+6pOSccsafKLmMSXw4k0e+CbktgCRf6iuXv9Ne1lMU0bIw6ccV6OiiNQFGAOFGar3irc+XEAjqD87EZqXSTLhXktzyi4sjhj5ZOB1xXLajYySmWKGJndVLFVGcAda+gxp9r9mZGt0SM8lQuOPWqNjpWnySebDp9vG6N8pxgn1+tT7BGv1rTY8P8HWz29tKLhvKBkPJ42jvXf2N6RHIsIZUYA++B7122qeGtKv4XaS3SJ8g+ZEuDn+tYQ8J3VvaNJZyo7dQO7D/AB9qv2dtjJ1VLcieZUgQsVJJzsA/wqOGZpyRC23n7x7H0HvVY2d7NEoeKSJMEkOMNkdRjsK0bO1ItlCyrCepO3cT+PanYTkjQs4wsRdl7febj8a2YLlM8smcDgEcVkwW9u0YXzGLqSCxFXxawDJKhsjDcgU+UzuX96MuNinPIyMU+JcKpRtyE9T2qkLWJifKleNj6dqkSO4hG7IdR1K8GqIZd3YY44x0p5c44HBqCJhKMqwII5+tTxEgsppkkZ+5uUcjrTiEmhMcyCSNhgqw4NOAAJ7etQvlW45oewHmXizwvJp109xAhNnIcoR/D7Vxs0JAIavfpIory1e2uF3ROMEeleR+LdDk0e9dCCY25jf1FYVI9UM45xyVWoki+fJNSt8j/Wgct9KxJJQcDFQyTYNSs4C+9ULhutRYaRZW4J71dSQbc1hwuS3sK0I3OypaGy7G29+asoM/hVOHkHHFWo8qnWmhgQHkI605YeaZG67mOelPM20E02yWNdV34PaoWb5uOFFHmFnJ6ClAUjpkUK7JKc82D7VXJBP1q5PCgBY8elZwODn0qmhMtDAGe4peq/WmK2VqeBQwyfoKURJ2IsER1nzSld2a1phhMetY1zExkxVtA3cW2fuaurJu71nxxsGwM1eRSoHH40hCkbmxRTmwo5ooHcswS7QKvx3YX7zViI5xR5hDVNzoO40uVJ2APAPrXUw22mxFXlkAPrXmun3bxgYJrWW/d8ZJ4rRCuei2tzp8ZIt4s56t606bUpAp2RKQOgFcrpWolRt7HrxXUWVqL1Ayqw9T2p8km9ClKKKhtn1IgyuxBHCAVpWWmtblVVQqD7qgdPc1qQ2qxpwVx0JzU/HRcE+9bQoJasl1W9EJDGiDPH1p4m2uGABBpACx6KB9aaRkljMvTpWol5jmkdgyrIoY9W29qie6+VgcOhGQR8uMUjHYvJZgRjAqMSPuHlQqEzyW61my0WDKspScArhtzqRnPYVaiZQA+Scn1rMM5JGwgEn5wec01PM8zfjzBtOxTwM5/lUstXJ7uVWkW3XcyElnVSQRnoCatrII0AUZY9PXFZ0GwzyB54pJw29lUg7c9Pp0q4syBiGjwq/MW9azLv0I50HnJGzAAfM+DznsKvWqfufvEkAjJ71n2u6RnkIzvbcQR26CtFuSq8EKMkjpQhy7DLh22mMAb2HOP4V6E9etNt4A/mKw+XuBx6e/XIqvBILqZp/4SdqjtgVfJCoF6kjkA4pp31E9NBs6jazMFwO56CqToHcKAwjDHOepH+T29KsyESt5aEBF+90yT1H+FPhUOWZzkq3AwMex/KmmLZFI2Sr+8fDAngevuaJ4AW3jAAG7J6fT3NX2wse5iBtJZ2x0FVsebIXYfuecK2evTOPyp3BGc8DkK6oTkjr1o+wrs3y7Ny9TjgVrqiLHgnazcjOeM9qhmyiRkEZLYVfb+9+Q4piuZ8kATcdhAUcg9cetQx2hmG949qAnb7++K1kiBm2ZYDblnbHT3+v9KkfarKBtDE7Qp/z6c0CMwWyoDvTHfJ6CmiFp5cxABA3JIq4dkjMBgwg7cj+I56/n/Op44EhUoCBjLMfemgZBHECGIPVeQR0+tQNETDtGR/cB5P41blUAGMDl1y2T91fSnIpCbwAxP3d39719sd6LisMjhEICEnIGS2fz/KlaEIOcq2AT32j/AOvUiqvVskRgE+5/xpis0sgALb2PzccYp3FYZ5aMd+0beij3/wAKeyDoWPP32Pb6VKRjbg84wgJ/L86QlfNCjGFIJA/vd6LisVpIjKuyMYwMcHjHc1IkCAAJGNpwFXNSrEQshC8PzyedtNaU442hjkIMenU07k2K10jGJoFYZbgnuf8A61S21qIU+X5gBhc+tSKo83zNpAI2rnse9SlgkZkH3V6fWncLFO4UuRDEQZARke/epVBZGxjIO1cCkRBmWRSA3C5PvUwZVQnHyKuB9aLg0UZw0txHGu3CEjBGcjvTksbaRwTEgMnbvTgvzvIcZ2456cmrO5VSQkAleAPSncNTIXT4FuGVZJt3JDMegHbFKmmOJQwn3RHn515Aq5zLIzq/Ubce5qV0Bikx3XYfrSYzLFvdwmQtGhCjcnlk/NSW+pYY7llQdMOO9XbZjbs3zEoWVRk5PNS3MscUbyGNGDN0I61NwtfQWOSJl3xgKSOTU25QQSMj1qqbWGYedCzJwCEBxxU6ZYAH0496olqxP8rjA5wOtQPllxghhShzHwehNSNh13r1+tNa6ENW1Kwk2nn1qlrulx65pklsyjzAMxsexq+yjBI6daYsmx856VLXRlrVHgeq6dNZ3TwyoVdTggiqBUoAPzr2Lx1oS3lh/aUCZkj++AOo9a8jmjKlia5ai5WR1K0jbUyaz55dwIGaluJSzbB61Pb2G5lL8k8mpWoxtnZlow7Dr0FXzCESraxqigDtVa+lWNQAcsfShpWKtoNSQKuO9PM/y4rPLNxio2lYnk1GwmaHnbR1oM2R1rPLEkZJqZTxipdySYyk8VKLpI0wzAfjVKR8dKrSf3j3rSOwti9Lch/4s1TyMnFVy2GpQ+BmmTcto3T61ZWX06Cs1ZOetToxxx3qNmQy+HL002+89OtJENoAq4GVRmtVsWkV/syx44GabKAq5qV3GMmqdzNvOBSbQaFadyelFPVdwoqOYi4gYUoBcgVXTJXJ4q5bcuKcVqdZp2Vo5wRnmti10y5uZRHFGzMewFWfDtm97cJDGhdm7CvWdO0i20yFSqKZcferqhTuZNnM6F4Lkj2S3zqvcxjr9K7JLSOOPG0Kq9FXiptoI6gknmlcrtPA44wa6UkthbkWyMDIUcdaRIk3bscEUSTiMEsQdo+YAZz6U7zsQfKhdwenQc+lJtFKJC0GSQSB3wB2+tQvAkZ29D9auKTtZmJGw8ZOKqzOWn8tHzI3CLjv7/41DkXGJCyRqOG6859aY0YHVJGA9O9XUgWCzJYgTHjOMAf4UkmJH2FmVwvDkVLaKs+hQeMk8RyDHoapSx3Mvm28cb5Zcby20KPb3rTYysNkilWHI9GpXDD5cj/a4pFGS1tJaRn7JGocqAM9sDpmmNNNhI8Mium55Wbbz2XueTmtEhlVsfNjrUTxdduNoGdpHFJq407D9KuUaFbwy+Yrj5ByMDp0qzeXTLa7QMzSgqpHHXr+FZzJ+7+WXYFOVRFyD6CmSyyxBZZYJJHicJGyDcAG7nkcevpUNFqRvWsawqFICiMAZ/DikluDBavNtySeB61DGwS2WPzt0jHOeBx3/wAKbLKJHdIyMIwBH8qjYe5ZtyyQkHqeBxyanf5gqBiCere1QIojiySN3QCon/dR+XubzCfWi9gtclkffN5eT5asCQFzuP8AhU8UYONx3BTgE45NVoowQQrHd69PxqQyrjywTt7nNNMTRKzoVd5cCNCeSSMjuaq7nLvcPgNxgLnKr2z2PP8AOo1dLllQKSiN90cZ9j7VZiysnzsNiHj5R8xpp3FsSJ8gRT8pyBgkkjPIX6VFczkIYlUElT1OcD1/GklmjRjPKp3KMAAf55qrFulfc8a72JO3OcZ7A/rTuCRYtwEwY8OQo2jdkZ7Yz7dvap/NARzvzGoyenzf/rPH4UnnfZ9keCzFe36mqkrgloghMajIA657j8BzRewh+6RgWXb5r8jOe/Tg9scVYcrFhBjpgAY/E/0psKBMT7lJ2naeDx3P071HcTmOIsg+Y/dAIyTjoP50XC1x0j7FZVHJ+9nklvTjsOlSW43lTuYEjo3B2/4mqlpHlsOMPyC27n3z/OrhIklyvBQDOCOB2/xpoTHSyFuFwrtwM+nc1HAo37QGCqMtwcfr36/nVaOV3lbYhYZKKB/dHTt35q5uWFQm75gOfr6/hRcLCtIxxtwSxww6AD/61QO378jaCDgID/SkmIjKxoQDJ1BYZ9h/n1pYcLGshAYkBVx3J707isT4IAP3hHxn/P5VHPIyS7CCUXrk9c9aczKm6TPyp04wCf8APNV7XdcAbhhQd2DySadxWLKKsafXJJxjJP8A9aopHB2xKDnklc/57Uj5VCZcnA5IHB9f8KjUGWTHTe24+m0f5xSuOxPCPlG48N8wB7UkrMqL8xwWyCB29KTLOw3EDcfm/wA/SopMytxjI+UBjgj3p3FYdFEcKxwQTvOT68CkeTZHtGSxJY88c0SL8xXlWZgo4zx/nNRNKDI/Q5+UL+lFw5SWMKQpwRk78n07VXuSCioTkDLjPX2qwWZ0OGGcAA46AVTZmluY8DcN3OPT60myoplnPlR7cEMFUfXvUNvfZuGgMZ2qCQewpss42MTkEnJzVSMbQ82cFuB9KhyaK5U9zYbDj5TzSxOc7SOP5Vk2t9IZ8bSI+g961WZgFZcVqndXMGuV2JGC9hxVWXjjFTxycnd1J61FOuCc9Kp6ole6xVKyRtFIMq4wwNeLeMtJl0vUpY/LIjY5jI6EV7ECUYdTWB470j+0dC+0RqTJb/N07d6xnHmRcktzxGCL97vbr2rYhC7R0zWeyFJCSMegoluTGmAfmNY7IlFq6u1TKqeR1rKaUy3C7jUTuWPJqv5hWVTnoai92Ns2UiB61BcwhWGPSnwXOV5NLK3mEH0qnYTIo4D941KwCr9Ken3ee9MlKhMdTSsLYpySDeOaYxzzTmh3MCDikdGVeapIzbK8n+s69qQn5cU2Y/OOakGNtCRJDuIJq/aEkZqgy5bjua3LCzLRA4wMUml1BoarkmlabcwHYGp7i08uIlT83aqSIercYp3ViuhPJJu47VXcYxT93IAocZIqLO5I+FRj3opNwTj1oo5SuUYIDjgVd0vS7nUNRhtbdSZJGA+lX7XTnuJljRMs3AGK9U8K+EYdDP2uY77x14x0QV1UqTbuy5SsaXh3w/b6BZmND5k7/fkPX6fStnKIQWbJprB8FgAB3NQ+W7jLMNn867UkjPUdLdlZkBZVGOg7VC05C4J3MxGQRUrW0XLnOW689aqzTwQK25S4HHXPPvS0Gr9B3nOLjLMoTHORk+1SvclsttPAwFA6571RhnebIgi4PUngCiWGRJCZH4284HXNJpWLT1Jnuid0cbF5lAwjDIH19KsIUhJd3V5nHLj+Q+lU4wsG7y49u5QCzHJIpv2tSCqIeOme9ZuNi+a5pG484YD8rwvc5/rQPlj8sZVOisULfN6j2rNhutqlgMYJCgL371ZjuDC5G5fLIxGFGduep+ntWTRomiztC5WYFjnLsc4B9R7UeSRnzWwpHMn93n+VN3KZEIVXZV2qfUehpYXVYQqAMkX3VLcuO6nPcUhjJYWGQ4LO3AK9PbNViwRCy53HqD2HtWkYxIqpu3KoDJuP3wKqzFZHJHzbB85xwAeR/hTEUdz5Gc5znIPSpEXJY4B3fJjHGKc8ZCKcMVI4yOR9ajZSGbZnGMdeKAGCKOFEWEKZQQjyenvii0dbWRhIS0W/IlODuY1JC4yuBtdQPkbg1Y3iTaGjTYD93H86TSKTaJluomDOWHlqOD159arB2kmJdSVz8nPb/wCvUdzbhopOqFzkoDjd+X9Kdbym3+e7KiZuwOVH096zaLTRacmM7D99hzVaRsFYkPI+Zsd6dcXHlxGVQXZyFUHv7VDaxFpACwZ3+Yv1wP8AP8qkZbhVsEfd2jJcnp/9elluFYfK+I1OMdyadIqSgwxs20DLMDWcyGXEQUFAccHrTYh3nG5fzDn5Dwvv6/Sr0bi3iG4DzGHyrVeOJIEEjYAX7g/qarXJ8vDSkmVjgd8UbA9SxNKUCjgyP1wc7alhiOeGO0DLZ4xVK3C+gZhwM9vrVppIg3lRE4zuYn19aBFp33jCqFVeMZ4qiZjPL823C8KR/D3/AJ1XecFwiyHYCdwHerVtEqRhnjUbRk8/e7/lTvcNi4p+zwqQvzHqMkDnt9M1DcXJwIY+ZHGML0x3/GopbhVjMjZBb7oA6/Wm2cPz7yxDsOX56dRRcVupch+8siOeFwvYHjkkelPmnWKAvluxAHBPpTHlAyGx5aDB9/Yf1qsX8+RMALGe5/vY607gSRRykqzAlmYsVI6fr9MVckchgqYXC4U5P+c5qJAEiLlcFh0HJxUVxL5cbKW+d14YZ4P9KewtyOWVmlkhU7RGM89z3IHfnFWVVYIlCtgDJIbqD/gKrWcL482XJVemfvE/0qeR1iJZucjjJyQfei4eRHNNhSMPtXDH1yO39amCMkPOQZDknPQdu1UrWMtKSzEYJLYOce3X8KtNN5uScKOu7sfr/KhMGhLiRUIBPLdRnt3NEDAgZ4YrsBJBwe54qqitLNJj5Wfpznb7f59anlkVAoKkKvyj1wO/40XHboLK4WMjndjAJHPufyqOFjuMhAVVAVcdGY1Wmk818gEgNhcnrnuatzuyRhQflQY6dfU0XC1iO4kESnAPPC5PWoYHIDyISVUbAMcZPWoHkeef5CB2H07mi6uAqbYht2jgE9am9x2EuTvnVB91V+aosTXThIgdq8Z6DFOtY5Jj8x4zknvWvCiqpRDlR+vvTjG7JlK2xXs7VYcliXfv7VpLsKjHPt6VABwcURkqGU1stDF6jyoD8ng0/h1we1NcbogBxUULEHB7UxbqxDMGXpxSqFnheKTlXG0ip7iMMufWqiud2OmKmS1KjqrHjPivS20rVZ4P4c5Q+orlZCQSSa9j+IemG80lb6LG+Dh+OSK8VnyHNc9RWM3ox5+7nNU5SQ341bTLrgUot1DAkZPvWSQMktEZlyRxVsxEYNPgjAQcVYO0KfXFUUUnYqhOaqmb+8cVdaItVZ7Usx5pIiTFRsjNJM3y4qJkZDhe1DEk4NUjNMqSIS2amjX5OetLt9algUF8dqYXEW33Oua3LORVj25x6VRVATkdqaZSkqqDzmlJXJ5tTUuSuOazSpYnHTNOJeR+SadlY+M9qUY2NnqRtEFwTSEjFOdx1qu8g9eap6E6IZKf0oprDPJopXDnPo7SPDtjpCDy03ycbnfGenatKR+MxKdo/ip0uC5PVto49KSPd5YGz5R1Oa9BXLtFDslkDEhRjoKYqtgBumMgUrNGsbPnAA+7nFUL24K+UqopaQfKM5zQ3YEriXV0wZYuCS3AAqD+zYnut1xcMWI4UDAJ9zV2OAW1kZRueUH7x7e1QPNiWNXLLkbn+Xp7VNy7dEP3xxI0QUKVGAOwxUchaVhn5XIzgjrintHuDo43REHA7jPoahRjEqKys8YOFJOCg9vX6Uc7EooJVLIFyVJ5296g8reuVBxntxWnt+dGC+YrEAMTwDSPCCG2jJ3cHpz70cyY7Mz1VUB56n5uaZ52wOWYlfYdPWrjwAFiewwT/SoHiUKu3jnH0pAhEmBChiPu8qOGx1p8bloQvnfvA4ZyGwU7jr69KqeWhUIyuy5+96GpI2CKANxGcMoXG4n+lJopGwZWMg2lVkDDcFYHy+/T0NIp2xp5aFAxzErAjA/iU/rVFZ2Rn81Q47ttH7wHjGPWp0Yh2jcje7Z3FyAp7ce9RYq5MAhZo1VWVuVI5yD3/pUAt2JVGLEqPT9KlXbJJny3WQKSSMEFSfmT8OtPQuo2YQvj5cE/d7E57igaKDqwyw4PTHtTFkcShD9xh97OMVbeN3kY5BDDqB1NVWi2r34FAEizHy5JI33gfxN0A9qlWZXDbYlbGG+tUhCN7EHaDwy57VLG6MjKJAJGyRGDgf8A66QEN1bgYEEjLLMxVWKkqPUe2ant7uGPEALCXpiTrkd/pTw8iP8AOrkqv3d3U/hTZYbeWTOULn5lJXoe+KloaY+eZQrRx5JblnIxj6mnW1uqxkvtVAeevJ9B/WqXk3CSRImXgzmQkZYHsR/KtD7XDMTCQygDGGGD+HrU2KuKZd7biQY/4frVFYjNKWO7zNwG3+6Peprhi7bSCYlHyHP3mx/SrEamCIFlG+TGeOg6YpBchZduI1IKn7zAYz71X3PvZV4jUYB781PcukK+Szcu3J/pTLdQySTPkKD93PegZHHCkZRmQDaPukdfr/hTZLl/O5HI6KvTHvUks52rJIMyNyien196gtoZGyd+GbksTkCgAVJJ585Icc47VcWQophiOPm+Zic9aguH2IVjYBO5HU1VNwWASMHb/DgcmlcNy7JOJdsSn5DwSO9WYkUuGcZRcbeMZPX9KpW6JH80pHBztA6e5qZ51JPzfJwQAapCLrTAHe+eWwpB61T/AHssjF+WYhQuex7VEJzPIHX7gyF+vpj1q3DKsMBJXY7nGAvzLRe4bExVUSONfuhcYHAH/wBeqczG6mPlglfugDufb19KdPKQV8s73c88Yx6UW0a+UJXzsU5OSOtAWJtvlW5j3d/mycYJ/wAB+tVJ3YkQcDBG4kdB24/nVuVlWJjuGTjHFVbaFpt0zZYLwQ2DuIoY0TRRLGgLhg+Oe+B2H40y4cbdqgF3BwG7D2+lOkk2Rl8r5ij5tvc/4VBCrXLs0hOOpYDlR29+elILdRbXoZ3HQ4VQc7SOCfwqrc3A8oQqWZ25KjkippZ08qLH3Fb5UHHA6A1S8nlpCSGbn6GhhcDtWMAPuZ+pPb2FNTcQHI3heNpp7IeTtzjBCgdaeFGVCk7eq88j1z600guWrcPGqDcC3dlq5C54G0Z6H2qgm4feH1x2HarUZCglAWwfpVRZElcuZG36UhxjjikRgwXrkjmn43AbB39a23MNgRiccdeuaJV5yOKYSQ+QcY7ip1+ePLYpLsD7kKN5i7T2qrKg38cVcChMjHXvUMq4XPvjNNrQE9StPax31hPaS/dkUrXz1rOmzWmqzW7KcxuQa+iN2xgTzXnvxB0kfaFv41ULIMMQOprGaugkup5hEpXjFX44VGC3WoP9W5zT45N3JPHasEiSVpAv3f1oD7uM8mqskoLFR+dCSc1LE2XwQvHtScZ+tUzKSec1YiBPLZ+lVEkZJEWOQOBVVo/mJxWjI4IxVbGTzVMhlN8haW39ferv2fevC0yO3CcUhMlHyxE96rQrulLmrZAEZFQxrtTPrzU3FFak64A4qqzlpCT0FTb9sZNQIAx9qtM1vZCEl2zzjtUIUGTBqzMVjTis7zepB5NBm9S4/XAxRT7cBwKKi5m5WPp7YQck/LgZ9uKXPHyk8DgY60xmG3DEuSB24qo82JjubCheVB7V6cm7HUldkNxMn2dmkT52foTwMUadGzXH2m6X94AVRf7oNZ0ZOp3YZcPbRt0z1NbDBGdgx+/+mKyV92baJWHTXGYiMKu37yjoBUQzGVkI3xYJOeufQU0rIJjG43qTnjj9alJikjdkBJY/Oh6/WgCLaY2fphvmIP8AhUSNvwCvDtnd7VMrh1+WPy2Jw2ecVG6lQRsQSDIU9QR70mA+Fh5R2ZZWO1fMB28dj/jUhXzVR4W2vvCYI4HsfUe9VE3jOwoSp9wPyqRCxJ8pSWBAABOPx9ql3KTLTxmXzGj3lo8goV43f1HvUXlpIZF6SKMug7fQ9xU6ndl4mAYACPJ7+honwyqx2oQOdrfdbH8jQpWDluZYjyuQCO+32qNdwfK56DGe471qO6vtOyNZo8CRA2SgPf6VVlh53AlAT96rvcjVFRQ23KOSDwu4enei2WQho2SZ0iG0b2DMc/xe+DT5d4OxiMY5z6VAWmLqYyA2drFm5C9/zoGXHeVo1EflSywjemCUJlXrn2Iq8zhUSUkqBiQEDJ29xWbA/wA8YaXC9Iz97HHBz7jiplkCRERxiRFYSxlXwTzhgc+lTYaZbjTyzjziAVVRk8L6Hn1psoHmbGXDYyFB5IpcxGNUZjIqgJucfePVTke9TjcSJvkLYOVTnkdRQBnyRbs4AOeRVfDpICcAKNu7ocGtN1RnI55HyfL93/JqrLGxQbup4OR39qBoiLlchiHGMHnoP8alVPJRViYluhDn+tVMbXUsDnjjPH1qyJPlALFVzySeRmkwuL9rVGVRnksCu09R79vxp8ohnBiaJXGOVPUZ61ECHkUOMuikKA2WGeaiRnNwS+FkWPrHg7eeoHr7Uhk0MbROjec8qRAgq3BBzkH6DpUgutxeWWNlK5PIwWxxn/CmNuljmJZxGzBA+0cY/iHt65qTLvEo+9ETgo3HTPQ/rU2HcdbxxTJP5rxeaTkbW6Ajr+FQw82ywPlowvBPU/8A66hihSFj5a+UoTCH72RnJoMlyiZUJKj8qM4f3AH8qTQ0xHPmXDuv3AQAMd/UVOkaW1uLaMDcTzgcA1BbyxrPK8ilPK6JI3J449vrUs9wkkfmIcgnAI71JRRmQyTr8oEQYIAv8RqYp9nGCoMrHA77QKfZqFLNJGyiNuEJ5z2zUVyWZNzDEjAgtnotIfkV5LlcgxP1JJbPSnrDMSrSNtBbJ3c4pUtljieVgP3Zwq4wCainlbcQ/J9+1IfoXo5YonBh+aQnJY9P/rU9rtlbAAZz69qyx5jRh87VB4J7mpoNm4b2yw/hHencVizDC0kvzHC5yTVsyZiYMAqrwM9KrGRCuwjYijjA5NQyN5iqACFAxjPWi4WJf3l1J8u4kHjB9KvJtihWPfhs5b09zVSMi2QSNuWU8BMcY/xpZbnCkYDHowx2oC1yveSKZAkQAjVcMwHJ+nqaV3FtbKob9+/Mo7jjoTTLdUMhlO4KnzAZ4JqvdB7iNiTtkyTketADAGe4hdchCNrAmrJP+kqNpG4dexxUKt+4VwF3E9PXHpUsTbXHAdWGCpHQn+VNEskwcEZO1T3H3RREuyRjnAz8oHQmrIGBscfvBypPpUSxhiofeMZ4HarsSmLK7rF0+bOP/r+9Wo2O3cx+8vB7j61DsDKWVsqvTmnIuIxhmyTzmmBZRisa/wB4frU4I2kjnPUVCuSm3OCo+XipE5IYnaR696uLMpAcbcYGKcCVIUHOR0pOCp45pVPygdM8GqaJHEEjAyPrUb5K4YVJ8496Q5YZqiXoUXBzn0qjrmnpqWiXEOMvsLJ7EVpSqdx7Co0baTzmokuhSd0fOl6skdwyuCCD0qNWO3HSuv8AH2mJY69I8a4SYbx9a5FeBxXJJWZAoj/WphCcgAcUREE5PJq6hUDnmpQWIUgBI4qV0Cd6kU5OelQTbjk1QWK8sxDbVFOgXnLVFuUNz1oM4C5zQQ0X/MXGM0zjGc96yXvcNgdakSdmGWNTJisXmcDIBppICiqwcuwC9adLuVOalXYRQk0h28d6bDIOBnk1UmlywA7UsKsCG6ZNaIbVy3NhwfaqPkNuJxx2rUjRdtNkTI4FV0DQbZnAxRSxgJRWbepk0j6UvrpYo2Yt5aDA4PI4rEWSXVJRJESLYE7gOC2O3vU6pLqEmCoe0zlmYYz7Cp5JFhm8qMoFI+VVGBx6V6ljovbYZEyWcQhSFYVBydvSn29w5faww3UP2I96h2o0i7AysOqk/epiRBXKE8Z5BPI9qTigjIsJcOm6RP3m5uQTwB7VaTaNgJyG564IrKTYly5jkMbHG5W53e1WfOV18pWO0kcjrUOJomaCzJIwikAUyD72OGA9fQ1Xu02swYHY5wAOo9x7VGl0rOI5WJ35AITBAH96nOyxsPNwyK3yqp5x7VDKRXbdGgDoMZwrA/zpN7Kysch1OTjpzTmVnnKqxMLjaqZByc/eB9qeyhB8y+pL+v8A9emgJPPEATDMEB+ZVxnJ6VaDBosYyOjKADu9vrWbKzlI1MgbByTt6iponWKPcCNqku5K9v8AGoaKiy68TiWGRWZcEl8oD5gx90+mKHijK5VCyMMqGHQdxSeYN4lYYjceYxIPB7EVJhmkwRkyElmVuAMcMPrSTG0Z8tuJI933kJx16+1VWfywCVGN2Tj09K1nRxL+8IEbYXaq5Cn+9n0qtdWjCIsV+YD5to71aZFrGa8KyiVXwFlA3MnHyjmnmeQ7SkO134+cbhGQM5P1H501AVQby++PkHoTn3poiRJ5GyoMiqWZuCzDpz7DigC/bzRieFoseWwyqAkfJ3OD3Bq0rKqR5YGRXGw+rdRyPUVnKJkyfmfcSTuwwAP3gD6U+KTbBC0XlrERsUg/dH8JpDNERI24MHKZB3E5Byc4HcYNJIytlnA3glZOcgEVXMxjKucSsWyqL8pwcB/8anyyTEEKUOEyw5LdQfpjigCrPbBgQV69xz+NQABAQ+GOPTqfWtPqRlyWIOTjgAnp+FVZoSyhhHtJGOe1AXK5QYLrkknGV4z6mgZX5cEBsAqPzPPalJMQKn5z9O1InMeHyQcgZ4P0+tILg2VRgBkldpHl5Clu/uMdatxIkjDaCsZUDHIAxwMf56VWYq5+ULv5x6Ht/KpAp2CJwSpPA3YHHelYdy0ePkKsPLwdwHAH90Y9P5VE9qjZZwDtPUDkN/hSJgMNyjdE27apI+YjGfpipkmAcqNwGMKA4+cdz9RQMz57QurbWiIbuw3D8KqLEsEwWPeilDkqxOf8K2pFZNqy4y2FUBerY/rUEkQZ8phmIyF5GR3/ABFKw0zORpoYBFAUdDgHcfnb60y488Lk27ccbwQQo/xFTS2QZjIODjrnpVZmkQFfnK7jkDkVLiNSHy6hb/u4lLOqrnGD83v+dQGaKW8+ZvlUAscH8FpS7DzESYbnIwQOR/8AWprTSoxOxGbIAU9M+oqHEtMfcXAfEqtGOMIB0+pqFZ2dEkUhlI+lQyTuFDm2RnIOV9TVd7lgwYxrgcbT0JqbMo0ElZhjepXODntV2EquWBMjjhQei/SucN5KrOybQAOP8MU6PV/lMTKY5GOMjoMU0wsdE8xYeYGBkUABR2+lQRxyySsQxOchjjOAar27ZY7pAO2VGSKspKkfyLlV6nnk+9G7ESSMu9YlBCjCrg9feoolIuX5O1sHp3oBWSYsA2F6ZpzDbna2GflWz0pkMgICuoClQp+Qj6/55qymwyEN8rMc59cevpTTGSXB4YkduPepVhLf6tiwIAZccj6H0qkguWFkBwHJ+pFK43R7o8K4IKnPSmHylGCV3DgkenvUxCoSOdx4Geh+tWiWBOEyVCFvvqR+tDhMqMbcjpnp7U0ozAYYEj+91BqbaSRITvx6inYRKpUKVY/MAMYpyhinABOep71EPkJYjABwDmplcbWVAcDrmmSxyneMAdOlKuRy4x7YpEAUAHO7uKccOMZye3NWjNoeSAOD24poOQf0poXoCOlOAycdMUySCVdwJ/SqZGG9K0WVTkHgjvVOZApzyRRJaXCLs7HH+P8ASzeaOt4o+aE8j2rx2ZvLJFfRF3bx32nz2soysikV8/avbNbahNARjY5Fc9RdRtEELnt+NWxPhaop2pWc4wK52TcvLck8UrMSuTVKMleR+tPaVz1OapMBksgHGPxqsxJ6mrLbT1FNdFIziqCxnyDBzmnBjjGTT5kOPlGaYiNwD1pMlm7pMGbcyEZyeKnuYBsY9gKdYER26rnpS375gKr1bjNUrWGloYEKeZIWbpngVdCc9OlMjTb+FNnufLGB96hBYsGQIMZqF7rnHaqfmsRk5qMsTnAqSGW/P7k0VUSNm6mipaJ0PqSZ4rdEjjDL8oyAOlUWcMSQQw7EDlakaUzgzQZO5Rw4/pUMsT43gbWAxjPBr1TWxLLNgAhc9BkdarZcbmPzLnC5HOaa7FQCzndtwQOmaIpW2HDEY9+fxpDViVsKmZFBXoW7037oCYBR2+961KAqsvzjoWkTjJ/z61D8ztiJTsbnb/dFJjQ6RjludynCrgdB9asriMEJtZTjZtI49cVWTJgjEe7BbBHf0P1pp2WwLffjQbQqr79ahotOxbEjCVdoJjUfcxyW9fwpxQELv/1ZDEtjr/gaptLKt3II1CxMATnnOfT6VaCRJBmTbhhucgnH1FZu5YMFKYUszkZUjjj3FQtLtb5UC5Pzg+nrUvmscrjDhskr0A7H8fSllBG1jjnIPy8ge9AC2kjSFUbzOSWDDoB6YPY1pL5TeWrrkkE4K/wnqtYcMkoZklctkl0P90dhWhE8pWKQHOTl8NgjA4496kssyyEAwlUZgmMAkEoehHuKTypHhJ3MRGOgbO9ezUouMTRyKShcbyrLzgdRSlly/kqhkQBowCVyp5I/nTRLRRkhfJPHqTVCXZhUIVVI2k5/p+tbE0apmTP7lgCGPOcnis66t2w5RgGXpxnFXuRsU4ZZQsg3vIYvuP8Ad3t2/SrSlDtVgohkQFQw3Ak9vwNVzuSXYoCKV2goMjJ5yRTlJiXb9nCrGpZV3fe/vYX261IzQUMgIZv3p+dyeRyMED045pXyZIEVsM6+XhW4UE5ViPwxn3qiJEjZZTMsqqcZXIbzB0A9iDVtH+do33eWUyxZf4T0APtQMufu5WjmIEnJ2qPly4ODRIv79kjO1WPJJ6eg/L+VRI8hAiGQyH5SVyAR/iKdIcxKq9uVUnPB7474NAiKeM8r3PPB9KrFDk7s5PP41bLbmfBDZzkL13DggZ/OlKKF+Y7jjOR+lAbFfOIwQM+hPamPh1w7gqexHFSMo6A5XHX1qNfubW5GelAXH/NlCx4xyoOMnvz9Kf5asiGBVd0ysbHGeRzz71BGBuYhThPugdCT3qfqpjHKsvBUUikSJH5sYZjtIUhkLEYQnr9QRQ0jhW27vMkOdu/IDKMgA9sily7wiRyDgZdFPOfTnsaUKh2xtl4+pBAJ9uR/dpDHCAbw8iMEYFiMAnPp+FQT268jaN6+2M+lSkb1Zk2iVG3YwRl/8CKHaPymK8oOVbJzj+LP0oAzJLQDLquB39qrSRA9PlB4wTW9KI5JCAwAPP3v4ex+hqrJbhnAycDpnjI9KQXaOemjPTHHIOD0qlLGQCCCfX+ldM9njkLkA8jGDWbLafO2MqOoxzUuJSkYUgJIBAJxg4HP1psluHULtyzL94da0ZomjZflDhuDk0sUKgkom5ieR6+3tU8pXMVYIbhdoy/IOXB6EdM1oxxSfOZc7iATx0qSKElwXVhzgfT0NWyo8tRjhTjg/dPfNNRJchYbfbs3gkHJBz+dTKpVQAhIXPGeo9RTkj4aQ8NjpnhsU9TlEjY5X72e49s1VibiFlcPjdGuAUz16fzpY1QZyct94EN+FCK0jKHZdw4UY696lRt0Y4wQ2ChHb2pgNjyUZUUBuhGOxPepFBV9jfNtGPdc00BfKB3DA747jtSxufNDY+bkDP8AGP8AH+dMCX5FUNuBOMHuT9abENqqxwoPJxUifIocIvJ5X0pGw75yQxHGOhpkpgS4fe6ZBPX1pUIyV52nnr1pEypHVwT6YIp0gVfnABVjlvWgNyUODgJxxS8gbg2c9faokVwcnp3HtUin5eOR71SJYbhuBycgUuTuz2PNGGC/hk0pVehH0qiGIHzw3B6UyRMqR1pWGMYbpQOM4oEygCA+PQ15X8QtJFrq32uNMRzjdx0z3r1a4Qq4YVynjyz+26AsykboWz+BrOcdB30PGSwUmmmQZqy9uqOSeT71WmwOlcriTYUSgDniq815g4U1A7sSRUOMt7ChILmhHOON2c+tTlw4Cg4qhHwwq2mDzVkXZMyALxTDH86/nSvLimeaWbPrSuXc0oZAijNJPJu49Kp7wgBJpjzM/TNAN6EryhRVKRtxJPNPKsTS+ScZxQhpkSjKgVMIhtPrQibDntT0YZOaTZlNksUYAoqEz88Gis7szsfTTJbC52lHibYAueh+lVhEoeRZc7lXcNx+99KuzRuzwmMKypglXPzdO1V4yZCpk/e/OxKSja6Aeg716KkdvKVLiHzQrRjdjkA9VqssbRsS5KkHJUd62NkbRuyl3VzncnDL71VlZXJDyYBO1Hc8MatSuQ4szUZ3QvhlkJyDnBH/ANanm4D72iWQSHAJC5Cn29afc2wwu4NwOuKqMrI4eLKlBxnpimJF/DvFujb95GOmMbj6ioZjlCysd69FBxuqJZn3O4+8v3Rj17/SrHnAkYCgjI2g45qWUhPMESCTAEZA2nHIJqQExxxqd3JzuZuB7UhYx/dGY2HzKTzmk8t5D5THK/eAJyD6Ckxll2fzY45D8zg8hcjHpT04Mg4WTIDZP8PrVNWEhCs2Dj50Y4xz61ZLeYqtEChboT3WpGMkDFTIAyAsT07elKkxCb3xs/iYjO1RTg+7iOQtG5yB6UyNAkrSBS3XduPQelJq5Sdi/tZiqozMp53I3A9PzqWKTJwN5PX5l+76iqMUqLbqCzFl/lnpVr5htkVSBv8AMcg5O7HSpGOihBRRGU8tSWjjXuvcEfWmSKpUkZOw4YY61KCYyCrAk4ZMjb8nemlNrGMeYPLBU7v4gTxzTRLRmzW/VWDBGGPl7VVwQcsiny84yc7U9fxHFaexnLpID6MR2PpWZcWuGLAfMw2k5I+Ue9NiTGwMNkYjIQbNq7RkDurEHkEHircLbRu8veEHy/Pyxx8wx7GqbyqJCGfYGG+XIyFB4xmrBZY3ik2MfMDAL1xxyQfpSKLqu7KudpOBv2tzuHT86GJ85TMEUj95udekZ4ZQR7mq0Ty7giKm0/Kg65wMgn0zUu75FnHKK3O1s7v7wwfQ0gLAjIYBicnCRsFyAVHDfiKSKQJEqhQ6KcxNnLMO+foTTJhuxFvPYlkYglgcgfQinsFFxhWJ3DzFyvCjoy/jmmANIzDcEyDxwO9RvH7DYKsQRIN0Zb5scjfwo7NQ0Z2ncuCTgimRsU0O3JCZAPHpT40yFXOOeOeBSsm0ZHQ8EUzPG0AMG9aLFXFLbDyu9s/MoPXP+c1LErl5ApZVH+r+XPP97Pv0qLLZVkJDDgjHBFPR127QcD7qDGQR36VLQ0yyzBRs3bDtO4liPl9c+oNM35Uyq3lsxUsAeN3+Bo3bQzHK7iMrnqOlOVyu2NegJDDg5/2T7ipKGqfmaSSMhSMqmOR6r7+tO3HcV2nlgAXHXI4OfTtT237VQFQAPvcH6NUON8aDyzuCsuNvRe4/wouMe8TMU38MOAB+tVXiUR5C47kA5x6EfWrfmDaX37VBGRk529j9aRlJBwArH5SM9T6D+YouIzJrIqFLIp38gAd6rvZhSWUdevFbWxEAYsSMcN168E+1IEZj8oA9sdR7+9PQVmZCK6NhuWHSpVViyHA9MCrbW59RuB6HqKiaM5x0A46VRFxmdxVdrfIcbf7tPAQr83ORx6Z/xppLAEAYYdD1pVOEKkEqPmOe3tRYEwJKOCmcAbiQM09CWUKM+Ypzuzzz701c+UW+7/dPQH2psBBD7d21xkg9Rk9aVik7kw6bdxJzyf71KrhQylcxjjJ6g+v1pmUEagMDkZBwRx7VMvRlUksSSB65oKFV1yrNkMeDg8NQ+cMASBx9aaiHkkHk5K46E96fjdhSSWI4J/lQSxytlic5zxgD0oDgKQGHX8qaAQvOVx90jsaGLbwWU56Hjt60CJYycjBIX0FSHa5J4+nrUCybsYB46ZHWpsKWbAIP60wY7GUBDGlzlqTA2YPGR1pGwoPXH1ppktDj8xyOPWoSvGB0qTfx8pwRSYycYFVchkMyhoeBWPfWwvNNuYCOGU4+tbZCn5T+BqhMuyTA6elKQRfQ8A1JkguZFYgBSRg1jzXKucJz7muh8e6VLY67OWXEch3Ie3NcnGOa5J3TBkuMjJ70oT5M4p6DK4p6rxipRm2RqO/pU8fSmhQEwKcuQOavoASZPAPNOiTj1NPAGOlIcKM9KLAxxGRSZA6U0yjbTS/Gc0rhcfvGcU/zRjmqcjnHy1ArOW9qVwvoaLOMY7mq7sRSpk8k5pzR5xU7kCKuRk0U0yBOtFTYLH1G0iGXzmG4MoU7RytRzRKI4z842vtWdRuYHtTNpuLcQhGdCQWOdpGKek5jKb8R5P3AMA13anfdErK63QlMYEyp8pPyhvY1EYwWMUcSHb88luQeG/vA09pWdxE4Z1OSN3GKHlCud8pdJCuJIeq49aQFcqS6xpGZI5ATIrH5o/YVBLaiVMr80ROM4xj61bijL+ZIXjinY7Q2SfNUdCR601GDtNKpfEI8t4lH3m9atSZDSMV7eaIlgQ+0nbzjmj5hGPMkz/u9cn09a1pYU8gPG3yNyVPUE9iaypoXtn3sG2dcAVVyB/mrGdjEYUbnZu5zwaVXguISjMWyc/IcBT6VUSYYMYj3qpyTnJGaejkhfOAT5cBhkZGcgH3oGWFYESFwPLPMgHJ4q1AyF9gUkOo5bgr6ACqMOPMd5FUbhkse46CrHmM6oXY7w3Qc8dOtSO5OecAEqxzkEdB7UigkhzgFgCQ/b8aiBlEK+dtU5ywVs4x2/EUqBHGfvKOoz0/Ckxk5IiVnOSFwSq9T7CrHmCJwBuO4AnfwRnt+BqqB2ZkWM8knkc9KHkCQZDMzQnduPIPsaQ0y+8rvsQucqwZ1KZyncZ9ad5gWRJk3Mu3bsVs/KTw2PY1DHcHeHIKrjLEHgnpjFOtlO7bKY5JAxV2A5CH7tAEnybmIkLsrGNgRjc1RXMIKbXAwTz705pkjkit3EmC5VflzgjBzmlkGUZ+WA56989KaJaM+SLy4mIJJQjgD749KhRQpZFDNGq4znBz2H8xWgyALlMZxxmqPlAqfly4zn5uDQwTI45C8ibojHtwCw4KKeR+NWonQzfMm4s5ZBjGM8MagUuBIzKGXH7wKc89CMVIscgLwoxMg+ZWU9PTr7cVJaLMPlrhDLIERdoGQ2STw2fapF8yUJF8pkU+Zw2PnU9PxFU1yVc7AjmPasYG0qmRn9RmpWdfMM6+bhisa8blDZ4bI9RQFizIxCsXDsifMwIB3Rt1A/wB01KJN0zqCoHG7DZI44OPeoJpNrCRUBdWIjUEj5jwy/iKQLGlyz8lGUA4AbcCeOf8AZ/lTuTYlkiKrlc5Izyeh9KgYEbcryD9cVaUlZwh2GOQY3c8yf4EVGw3Lnc3y8ZB6mmSRBkAwcbgcjtjFODAqwHGD8wxxTPLwc53Zz+NNG5WIGWznj09qAJVZSu4nacZYdjT94EYwpUHAYKfut680xNqMQpzxlQR0qTYWGQMNgDAPQ1LRakN2Bxtb7mCoAHUdxn37U9nJhhkKHIUFtuc4HT8R3FGRgnrxxheo/wAaSECVtzHDc5wSATUtFokULuEi5yGKsucAk/0piHCiMszBcbckZxnr9RTflRGRi5TbtDgngd/xpZIyCOVJUYAP+PvSGPZB5m0n5uQNoBBHfP1oCfuuMHA3FcckdvxFVfNADMqkOvDrjnHp74qTcfMV+ACcZBON3b8CKLjsT7sN5gznIGOxJ/pTJvLWQjOF7D09ab8yyCMsrKc7FLcnJ5H4dqC29QN4wMcgjp2J/lTUiHG5Cygxl1yWU8jFDqxHBx6Ec4qUMCjMgOUPKgj8qkjXjc44PGcYH/6q0TTM3GxnksSyOCVbrjr+FPG5mA43EnB9atNCN5bBHGcVXaEIM9fmzmnZE3AkccEpnb7gU77oGFJ/unOKiG5CM847+tSOxIQg5GeMc80nEpSJSHCsxJY4+6R0pdgJ3+YMAf5xTEBjIDEhiMqR0p8e92YqcZ6grwakvoK4wm1x8o6H3oGGbc/QHPNKCW4Usdp69RSEkAjjrg4oJFXGXDf6sdcHrx2qUYjUOuGPTHtUR+Tpg46GnbtrZ67h0x0oAkJHUghO3NLgFdh554qIjaGJ5U9vWgHkEnpTESkbgcfhQ2QnHPrThh+T1/lTWUqWIyc9aoloZjuO1Q3EamPd3FTj370yUZBHUUyTyn4nWzOLWYLkEEZry8QNv54r3Dx3ZLNohYj5omBFePyxYc1hNCbKqIB0p2081YSMZp5gJHHFYPcy6mfkLmm+YS3HSpp7Yrk4JqryDiquaLYsiQdOabISSMdKYvvUi/M30oJZGwwvNRg84qwwBPNRGBnPHFALUUMAOmajbO7NSFCi9eaYc44FJ6BoWYhwKlk4XFMiXgGpmUsowPzqbmTepQmgLD60VpwW28880UOw1I+gtwEu6Nm3FQASehpzEN5ivuLMMAuc5HpUchDLs8kxsSOSeoqTlZNr/KmOPWvT5To5mBdkVEeTEYwVYckH2p3mK1u0sTBhjbtccdeeBVaTzfsbSIm9F/hwM01JDBFuywb0B+9+FTyIpSdjSjnDxsLdAWi4AC4waI5FmuCm+YTxKDyQFb2rPRl4KzbGBJKq5yN39KrTSRSlTgZJDSRA5LgHrxUNWLvc0Eli5YRKrTSk3EbHlaXzYZINySxyxSHETjt6Cqxug6oytFFOzHye29e4p/mwXBIQqIMBWUJn5/UUK4Oxn3lutrIZuQMfNjoRSSMfLQIu1VIbGMhvatG7h8+NoznOMA+o9axjDNauqMWbc2AW42imSWo0IDgb3ySzL0H0q3GWyGcjcACSp/IEfSqyT+W0Zdtyq2WxwR+NKh3PLlceaR8zjGfSpEXHG5tscYfeN/J5HoOaam9X+c7VIBdcYKk9BUbMke1peTv+YdadvQ7zIGjQnec8jJ/z0oKRMgJBjaJTuBJcnn2pqkFGZn+YkZA7kVFhldtrGT5SxB6En0p6oFjhUOpGQRjn5s+tIZZLKFb5QWDbgCcHPapFZpsM23a4xJ1BJ7VTX5+AN209TyCf/rGrPSXAKqGxgdQSev6igZbEcnlxqC8LyJt+U5CkHNPeYKPMXbLHIBt29SehzVSOZoxIAZGY5bePuj1HtToGMu+QlMIQ6D0VhTQmSuEBEaR8DoPaoGQJkY6fMtWZHQOiDO5fkGTzUbjDFTng8Z9KZBQY+UFcqgQsDg9c0o5kYzFyAQcnp6hc+1SyK3mYySpBDYGcZ6GmlOQzfP5YHtlun8qktMdyjNO3CsRuXdnaR2H1p4kiZmVR1H7zquI+361XkKDAYHYpBYkZ5J+U8enSiOTcWRi4bPOW4Y9159qRRdVQ3yNKVy3yA87cf41Gr5R5ogrGMFAFO0+jflTQwZw4CpIFVJGU8BeoIpNsgl83BzJz82CIyO34igLFlGChkikf5cJ5jLkBuzVM7DcOV+ckAYxlx1qpbyRxqGGSjR4QcrlDz37g1LuKoqF5FLKIwSQQuOQ1NMlokKxgqwIKnhdtQNtaRjyOMjIqZEZkbohJwq44B74+tNwDtKjgng55wKZNiFeX2kZXbwSe9SBpN+MAkDqeAajfzFkwABnqccUpbaOevqelAD+vy4LISc5PAxTvvfKwwVGG7E8dqFKdNwYnhgKrSSkBCSHbGACuQM9KTRSZMr4dVY7o2H3ixG3HQ/0NTTSHaWA3kHlc/ePpz6dahGE5VQdw+XnoBTpC64IHO3Cgngk1LRaYCMbt/DRk5JIHXpuFMCDfsAwhztJ6AdT07+lOJTjGFX+4f5fjSkqA+V2q33SDyD6VBaYz92coz7srlmyRgdmHvUYxsMjcuAVYADp3H9aly6lSfvKScA5BzTQGwGzuU8ZJ5+pFIY7IUgsAcfKXKjBPY/0pHYy7FJ2xuSo2nGPXP9Kh2iNlBUeWwyFboB3GKSNNxlQnJXH8RGCOVxRcLFpZflzkttxnB/L86cQDmQZYEcgfzFVY5d6CVRhj98Zzn1H4VIjNuHHBOAXHGR16djVqbMpU0SGPMalGz74pvllSxycnGeKd5xOQduAPXp6UvUdM56GtlJMxcWiEqBJj0NKJGAHJ/wB7dk0/7wYr94cHPeokBjByi85J/wBoUOI4yLEXzqq7NpHJx0qN1OVC4IPQ5560sTBM7E+bOeO//wBelYY2swAznnvmosVcfnKYbIAGCMZ5qNVC5wc44xjk09ZFG8AY4BOelNVFY5LbfQikMmQA4646A05fmyAB8vr3qEElck5OecCpBjPQ8/rQArdgo604bsZ3duRTCPmIHJFISegJ96aYmhvO/IpD3OeadwTgDmkyM89aq5Bja9Z/a9JuItuSy5H1rwu8Ro5nQ8EGvoW4XcOe4rwzxPZSW2r3KNHtBckfT2qKi0uZN2MRGwasxyAis122imLM/Y1zdSDTkAbqarvEMcDNQrcMfvUpugDgiqGriMgz0FMJ2ninNKGIx3pCB9aTaC4RrubnpVtUyvAqsrYqQz7FpIVyK4XaMkVBGN7cUyaQyN15qxaoRxSkrg9EXIk+UEins2Bj0p33UqlPNtOBU7GW7NCBgOaKzopj1JorNydwdz6IaRWbyjt8wgEEnqKCxhDNKN6qQFUEEjPv3rNDwCVog7yKF+7jLxk9frU32gf6sqdiDiU9vqK9o6y60iLJhT8oU4OeGPofemzxgurCYxsvzunUmoIykcSRShCG+Y7Rw3pzQryMxaPczE7cnGdopANcyL++UBGk6g/1qFIpzI0wZV24UFV6Dr19KtuDLgupbaThqrytPb7pVXOxceWD96oaKTHAqI2uhIJJFBUME+7n+IVdW6aVMPud7chnxHgOPUVmwjyZEd1ZEEZIw3frtqzBNIhjWKV4zu8wBxnIxyD7VJRbaWJpI4zMw89iYsJ0wOQar6hb71JCghBjHegXPnvuXcY5OYsLjYe4P41It1ESU3q0qnbIo7GgRlCQ24IMSqpHOOQasCUThkGGcHeAT3HTFLcoIy5C7tw5GcVUhaTrJhWQZG0dTSYy3nzAd6hM5Jwe/wBKkDpDCwWPIT5iQT949ah38JJIhyM7sdiamDq8hzy2MfJx9TUjQ9XZpGLlQVX5SnB5HOR7U9YQjs0CbWA2knrnvUFqyyCSFlwjHAIPze+anQv5p4YqeFzwT2NAxuQHKlzxnAHGT3NSJI5jBCZMbcsOp/CmhY1hZWbbtO1cjLAfWlZoyUCpyF2qOxX1z9KGMfFOsMrPwELbsjqX6NxV2FgshUlXYPyzf3T0qihKeWpjRlQkx565x1zU8e2Vdj7HyuJM8FscrzQhFt5lSQeYGRi+xB698/lT2Ac7lXKg4UbuDUKTfISN0csoyBJyFx1FPwhPmK2EIwgjPqeaYmMbOenGeOetMZDkFTkjhgeMilXjOwEoDgGnHDc9/WqJKm1FLBUHBOG7kntTCkR3TSFpRHgKWH8XY/XPFTvGA2Rzjpg9TTkAy24ko+AFXqT3qGi0yCNWRfMVF774kOfn4BX+tSMjFvLcqpfO6TG3/dxTk/dRRjCsxcEsFIy3qfrTVVhHvKyMIwWIPOc8kY9u1SWSR5dQsvmK6ksYyMgAcEZ9+tIm2ZPMMadh1OfL6j8aUkIw+cFiQXxxz2pHmCt8hby+WOec+o/CgC3G5dcn5SwUMA2ceh/GnbgspDsR5ib1Ujpjr/SqK4jbErKNw2SPggkH7n0xUoZ5YXLhlnD5ZQ/RgOg+op3J5R0i5YsSOBuB6cGolRSSCMipxiSFmUu24eYobHGf4PwqOP7+3J3Z5GMcnmqRNrCMTt4yD0GeRTGMgUjCbB0Y9jVhQMncuOKYD2C8HrnvVMQx5QCx+9nAJHGCKaHIjCOz4Jzk9MnoB7UsyxnJ8vKk9j3NJnam5iQoPU84x7VLRSZISTlig3LwRnkgUjkLlTEpUjcDjue9BRi4JfbwPnz1HelaP90sikf156GpaKuRArFmXcDxt+UHO0dc0u8OSXJZZMdcfl/WlTkHBwV496FUFxuyfmPT1qHEtSGSK0iFQMuhyCy8k9v0pCWC+Zk/KQCGPQf40oZWUt5ZwAUPHUdx/WliXKlnP3ycgHGTjpUFIPkR8gH52ZiCo+Xjn8xSCQ72QgAqRjBx3+WjarAR7QWxlWPJ3Y65/Sogh8pGwVKLtO5ucevPoaALLP5hZwSXHOTjGD/UVIJiCS64U/xFeRjrVUYU/Og2v8xXb045H49aIiGcxnGVI65/4CfxpqViXEuK2D06DBb1pWQFhtGSahWcLGsuOvDbTkj1/AVPCwZmyp+fkAetbKZhKFitIj/hnt2NTxABfn7n86lG1gMimH5l24Pr0/lV7kajCEJZFBLA8e1CqNxyPlbhW9CKazEEhjkEc4NGxTHgkgZ5B4qGjWLHEgtsHXGOKkB2qOePfrTCy/KCfunB96j5xuU5UHHPapKsT7uck4J65HSnsEX7zdehNQDrz/8AWp3+sXB+70oQmh3HXgn1FBViuR1oCBDk9D0NOVgORVENETpuHNcH490xGtFu8YYHbmu+Z8cgYNc94ps0vdImLfejUsDVPVGUl1PA7wbHIqirHPtWtqUWHYkVlI2SR6VyNGaHlSORSkZXPpUykYximOy46c0rhcRGzUpIAqnvCtSlyx61BLJHmAbgVE8jMaQ9aeiZbNK7HewIuBk9atQtg5NRNgDmqU91tbap5p3FubXnBhgVVmAPNQwy5UVJK/y8mhitZkTPtoqpPJwQKKlxKsfSb6YyqruBui53Hg8/zqlKZmBUOqNnBAGdw966H5xDCCu2Q4Dq/eoGginkLGHywDgsw6/SvX5jbZGHLI4R8qWViF2BtoOe9ELrHPCuHIjUmKQknBPUGtCXT4/MDomFHOPT3qrdIYyiICz55I6H60hosRyMQ3Crj5pVY9PcVIJjIiOyAcZxu6is5dzN5nvsJ25+XuD7VLFKEQiFg2DhQQcD15pXHYdJG0gUgYVz85JwRjpTQ23zt0jkSNxsOQvFOcOwc5KsF4HbrUEkRcyNHtj4wwHGTSGXobgRxMZGZEciMRkdDjrS7yJgEkTyY1JuMp82SeDWSH/0sMJJD5ChSCPlbI659q0hdRybfuCVNomLDG5Pb1qRlm5jAGUYEYySDkGssuI5OdxyOlaSsUiO7Zz9wL3XtVC7Uq0ZjXLsenakwQ4tubaHLKeRt7UoCh1nUgBeD2O01AcFvmOMjHTBx6U8RsYyhUk4+XccH1qSizEYd8gifLMcqG4wv/66ejymWRi7qy4OGHGOh5qBVgeYM0gU7AMY+8OwqaOYqsgdlBIBfP3fTAoAlVX+2ArxEwI39QMUzeZJf9YAyrwy9MZ7im+Y32QsXK5O5gBwMdsfSnlts3DINw+YDqo6jI/Gkxi+Y42spO3POBxj3qeJ3dnUAFgweLPtUG7dI8fzbZBnPTApC5SQNHCD0HXoPWi4GgrHMkJLbgVlYldwAP3gPSpnjfyl2RA5fYnl8bEbpmqUM5juA5lVEztA67s85qeJnmRkyxcqVLofu4PGKolosK0bokokLHGBzg56GldgMMQw28ULEJ4lc4yfmRSMbexp3yPMVVWC8gZ9qZJCQGbrwOTxUTAKwGPkPTA6Hrmp1wm4YyT1xR8oGMfn3FPcLkJc7B5a5k24Ri2Cf71PklaR45UO4KdoYg5znr9MUjI4wIwBxgNnpUcmWWeNpNithUKnp7/gaho0TuPRoo58AssZUnknqT3HsafhS2xY1d0+YEHblvT8aHLKzMdoJXaFYdTjnn3ppaPbG0cbEkiNWHIHox+lSUh3mM8cczhmaJdrAY+cH+oNN3qJ9+CzbvLkBT7zY+Ug96JVDTYj2pvJ2jplv4vzFESpHCqLLI8f3I8HPB7n3FIaRJ52TG4jTnJAzj95j7uPSncRMGJYoSRjdnr2/A0SEvI6hyrMgjVHXKhxyDT2VmtzB8m88g5+8e4qkyWgJPILEFTx9KruN/zfxHH4VOJP3e/jrtDA54FQqqMWOcBvnzjuau5DQuehPUcMTSlOkZG5iep7j2pzbTnGSwPOe/FRMeSQ/QZGR0oEPI5Ukkle7e/9aXOM9GIPzKTzimNk4IOVJOT6UCIiQeZKQzDCsOc/lSKRLMSu0Y2hjxjk1CXbO0NklvTlT/hQ2X2b129iMjFRltg+VsLuO7JpDHv83yhGDjqFPBx0qNSIyFYjYDkY42+tGTnYuSSOh601tvA6FhkDsDUOJSkS7Cy79r/Kp6DJxTRIBcbmbKsBnnvjpj3FO84DEm0D+/gHI9KjXaTgkbSSwyenP9Kho0TI0xIgjzuYNvjYjOfTP8qmWME5BKnGME9R3/I0nkFkjfJDqfmQYyMHOAaBkzMTksWLYz1PcfTFSMUTASZCE71yFA6Hofz60+KQIxRiQGGN23o3qfbFVypYCPGdpyvy/r+VTRv5a54KZyTnnYTxRdoTSZOJklXeBtGQAQfvCrIcb1wwHofQVn5zvXYdhGcZBIPp/WplV2MQb5iOu0Dn61pGbM5QRYPc4G48jHcVGxBwCdp69OKcqPnC5wBgHFNkHKtjpwM9/WtbmNkmIFzuAIAPTPXNGflGD0PTFMI3qvzFcHPHegblXBwec8VDNES7TnZwcjg0oPyhfQ8UxWO7PBH8GBT3ORxxz+tAxzn5M7T6Gk3bjgDGBR/CCrYz97JoOQgOAc8UyWgbIOeBVS7iFxBJGxxuGDVh3bG3qP5U2QZVWzxiqTM5LQ8W8T6E1lLIcfKD1rgpP3crYHevcPHlrI+miZRlVPzYHSvGL5ArmsJxszDqVEuR3FNeQseDURXB471IkfOTWDYxnepFbLYzSOAPrUQJ3cUhF1cY+lPVhUMfC80uTnIoJsSSn5cCs0xHzCx6E1eLZGfzqM4Jpoa0HQcCiZvQ0m7aMCo36fWhgV/vMaKmjRQciilcdz6wnRXuCsiMcKCJGGadsiS3VS7yxPyCV/Wnq2+NzGwkJAyjN0GKhkfarSBNyhcbFbj04rs5mdvLcrsz26tJI2+EHAUDkVHLBG+WBRwTwFbpU6wbowkbhWyC0Y5ApIRBGsrxxqr5O4dOa1UzOUOxiXVo8cm+PdswcKpzzWek5t9iNvAUFic4Lj6V0EUqSozs+TESsqAcqfwqO5s4nAZNjHGU45q3YjVGcLlvLIU7t7Zwy4OKTzSEG75XYEuD+lQkSo2MoTu3EnrUrSCYqUfZk9c9aRRBFG6nJdUhTLlR6+lOjujblkR1lYtliy8bD60jsWUqRvLfMSeDTIlE0hjlZAW4kB6hDUjuaSSSDcjxgMGCxAEEFPWnSKSHBYAg4U1WtnB8mfyvL2gx7s5DDsanCCKPJkLsOMtSERnymUxpxu7H2qLJVlY53hiACcZ9BU08QA3Ebz3x2qKdWW3cKfmxuVT61JSEMaCULnaAwK9+TyTQdwYyRhmQkplemT3IphZ5FR02gEcFiPxpIiIYGhAO3cdm0+vNIot+eA37yRZMgY2Dlm6GomXcSpKrIrfePBY//qpo3SFFBjZtpx82CB61J5gEiSFirOuF3jOMd/ypNjH5Hlxs0uNpAdNvfqBmh2Xz5F27lkGeuNvqPzqKPcjiPcvlkfLjkHPOaVo0MKnau9TuJB4Y+lICxG37vzAhV1ARR6H3qyLl2mEqIQpIOR1Zh1GKqN5YMgP3JQGkIbo3oPxq4lwBGHfYSrfKM/dzxTQFwv5TyCR8MG34Zf8AlnjtUrDYwcN87HcuDkYA/qKpxzIsMf70MLZiDv5LA+9TqCJMk7dwCnB6D+lXchok+UkMFbOevtSjLrl16fpTAyfxANu4DL0AA4o3oAMDPf2IppkisyjbkgK3TvmotoZmTcM5+UEZB9fzqcth8EKMdBSOpcEbgAR2oYJ2GkNv+UEBiEGOdh9fxpB5OflTCMu3HQr/APqNMOWyFYqGOHz6AdjQkcYfy3yxc8kNwDjj86zaNUyRyW4kZ1YnYNgBAPZqjYSCNlO3ePurs6gfewfcU1XLyNmIKcBSeRtj/wAeKeRJuDZI3jBO8EL6H8RUliLKjJvjJVio6t0QHhsVPmSTEi4XJ+XjOD6/iKgbYG2sqNGY9mGH8PcGliBkJR2XLDb+7bGFH3SKLjsOTmTcvKOu9ARjA/ip+wAlVOSwLA5wAO3FD7nUqjurMMhduQpHBHtmoPNyisrKIwM4K87P/rGqTsRJXJzInAOd4wGYjjNIdjncx5wMAHimhwsTCRsZ/unp/wDW70LuQ4XDjHCjuOxqzNoQ71PJyrdRjinDPlsVZuBkYPPXtTXA2K6t93nbikDHEfCr1yM8UAIRmRZihG4EncM9KdnKlskH7vAwahaRWKrwQTsHGAKnXJ5OFfOPxpDE2lz5bEcrwSByKYsKltkgOec4/SpXUPExcDaMnLYJp6kffXaHTnGfvAUhlRmdWGd23BIOBjFOVMq3zZHQqTwBUjEyooxgu3Qn8fzqNh91PuseoA6Z/pSsO487mmDEA4Pp0zx+OKYFOfJDkHOQd2Meh/pT3Reo+ZgeccYzSR7UL7VztHyMT07fjUOJcZCdWQ8b1bDcdPTmlQouFL8MD/8AXz9KUhtnzjIYYfHGfemlSGXPzc5Vs9faoLF34x0aROo68Dg/mKeXZcsFw2dpwMD/AGf0psjynbISvHGe/wBfpUaJiZkZ/lPTDdB2/WkFiyk+SwjyTnIJPWpBIHVc8jtg9TVcSAgShn+U4YZGB2pEP8K9CNwx3q1Jmcollgo2kfdPH0NRsdhKkFiccelOSRWOBwx+8G6ZozvHBBYdQTyK0uQkMPGBjHpjtUhyDyMe1MGWbhgMUZYnlh16g0hj1Ydc4INP4GV9ec1ECA3U8deaV9pOF7cjPegLDjhhzwR1pp+QdMg9aQffyxxj3psnIx+XNNMlopX1st1bTQOMrIpGDXgviCxayv5oXVgVYjkV7+xPQn8K4n4g+HUu7D+0ol/eoMOB3HrVTV0c8keKcF6kA9+KWaLypDxTN3y1x21MmD4z1pEUE+1Jt9aljGBml1GiQKKDjoKjaTFNSTLGk2Ng+QPSo4m3E+oqRxnOaiiG1j7mi9xdCwRxVeQ81OzYWqkpOaQkBlCEZNFVZQcZoq1G5R//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Tree>
    <p:extLst>
      <p:ext uri="{BB962C8B-B14F-4D97-AF65-F5344CB8AC3E}">
        <p14:creationId xmlns:p14="http://schemas.microsoft.com/office/powerpoint/2010/main" val="240027950"/>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53588" y="1771578"/>
            <a:ext cx="7886700" cy="4351338"/>
          </a:xfrm>
        </p:spPr>
        <p:txBody>
          <a:bodyPr/>
          <a:lstStyle/>
          <a:p>
            <a:r>
              <a:rPr lang="en-US" altLang="en-US" sz="3600" dirty="0">
                <a:solidFill>
                  <a:srgbClr val="262626"/>
                </a:solidFill>
                <a:latin typeface="Century Gothic" panose="020B0502020202020204"/>
              </a:rPr>
              <a:t>Floriculture	</a:t>
            </a:r>
            <a:endParaRPr lang="en-US" altLang="en-US" sz="3600" dirty="0" smtClean="0">
              <a:solidFill>
                <a:srgbClr val="262626"/>
              </a:solidFill>
              <a:latin typeface="Century Gothic" panose="020B0502020202020204"/>
            </a:endParaRPr>
          </a:p>
          <a:p>
            <a:r>
              <a:rPr lang="en-US" altLang="en-US" sz="3600" dirty="0">
                <a:solidFill>
                  <a:srgbClr val="262626"/>
                </a:solidFill>
                <a:latin typeface="Century Gothic" panose="020B0502020202020204"/>
              </a:rPr>
              <a:t>Landscape and </a:t>
            </a:r>
            <a:r>
              <a:rPr lang="en-US" altLang="en-US" sz="3600" dirty="0" smtClean="0">
                <a:solidFill>
                  <a:srgbClr val="262626"/>
                </a:solidFill>
                <a:latin typeface="Century Gothic" panose="020B0502020202020204"/>
              </a:rPr>
              <a:t>Nursery</a:t>
            </a:r>
          </a:p>
          <a:p>
            <a:r>
              <a:rPr lang="en-US" altLang="en-US" sz="3600" dirty="0" smtClean="0">
                <a:solidFill>
                  <a:srgbClr val="262626"/>
                </a:solidFill>
                <a:latin typeface="Century Gothic" panose="020B0502020202020204"/>
              </a:rPr>
              <a:t>Arboriculture</a:t>
            </a:r>
          </a:p>
          <a:p>
            <a:r>
              <a:rPr lang="en-US" altLang="en-US" sz="3600" dirty="0" err="1" smtClean="0">
                <a:solidFill>
                  <a:srgbClr val="262626"/>
                </a:solidFill>
                <a:latin typeface="Century Gothic" panose="020B0502020202020204"/>
              </a:rPr>
              <a:t>Olericulture</a:t>
            </a:r>
            <a:endParaRPr lang="en-US" altLang="en-US" sz="3600" dirty="0" smtClean="0">
              <a:solidFill>
                <a:srgbClr val="262626"/>
              </a:solidFill>
              <a:latin typeface="Century Gothic" panose="020B0502020202020204"/>
            </a:endParaRPr>
          </a:p>
          <a:p>
            <a:r>
              <a:rPr lang="en-US" altLang="en-US" sz="3600" dirty="0" smtClean="0">
                <a:solidFill>
                  <a:srgbClr val="262626"/>
                </a:solidFill>
                <a:latin typeface="Century Gothic" panose="020B0502020202020204"/>
              </a:rPr>
              <a:t>Pomology</a:t>
            </a:r>
          </a:p>
          <a:p>
            <a:endParaRPr lang="en-CA"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a:p>
        </p:txBody>
      </p:sp>
      <p:sp>
        <p:nvSpPr>
          <p:cNvPr id="6" name="Title 5"/>
          <p:cNvSpPr>
            <a:spLocks noGrp="1"/>
          </p:cNvSpPr>
          <p:nvPr>
            <p:ph type="title"/>
          </p:nvPr>
        </p:nvSpPr>
        <p:spPr/>
        <p:txBody>
          <a:bodyPr/>
          <a:lstStyle/>
          <a:p>
            <a:r>
              <a:rPr lang="en-CA" dirty="0" smtClean="0"/>
              <a:t>Divisions of Horticulture</a:t>
            </a:r>
            <a:endParaRPr lang="en-CA" dirty="0"/>
          </a:p>
        </p:txBody>
      </p:sp>
    </p:spTree>
    <p:extLst>
      <p:ext uri="{BB962C8B-B14F-4D97-AF65-F5344CB8AC3E}">
        <p14:creationId xmlns:p14="http://schemas.microsoft.com/office/powerpoint/2010/main" val="107846384"/>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smtClean="0"/>
              <a:t>Floriculture</a:t>
            </a:r>
            <a:r>
              <a:rPr lang="en-US" dirty="0"/>
              <a:t>, or flower farming, is a discipline of horticulture concerned with the cultivation of flowering and ornamental plants for gardens and for floristry, comprising the floral industry.</a:t>
            </a:r>
          </a:p>
          <a:p>
            <a:endParaRPr lang="en-CA"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a:xfrm>
            <a:off x="2654877" y="6323099"/>
            <a:ext cx="3529792" cy="365125"/>
          </a:xfrm>
        </p:spPr>
        <p:txBody>
          <a:bodyPr/>
          <a:lstStyle/>
          <a:p>
            <a:r>
              <a:rPr lang="en-CA" sz="1000" dirty="0">
                <a:hlinkClick r:id="rId2"/>
              </a:rPr>
              <a:t>https://www.britannica.com/science/floriculture</a:t>
            </a:r>
            <a:endParaRPr lang="en-US" sz="1000" dirty="0"/>
          </a:p>
        </p:txBody>
      </p:sp>
      <p:sp>
        <p:nvSpPr>
          <p:cNvPr id="5" name="Slide Number Placeholder 4"/>
          <p:cNvSpPr>
            <a:spLocks noGrp="1"/>
          </p:cNvSpPr>
          <p:nvPr>
            <p:ph type="sldNum" sz="quarter" idx="12"/>
          </p:nvPr>
        </p:nvSpPr>
        <p:spPr/>
        <p:txBody>
          <a:bodyPr/>
          <a:lstStyle/>
          <a:p>
            <a:endParaRPr lang="en-US" dirty="0"/>
          </a:p>
        </p:txBody>
      </p:sp>
      <p:sp>
        <p:nvSpPr>
          <p:cNvPr id="6" name="Title 5"/>
          <p:cNvSpPr>
            <a:spLocks noGrp="1"/>
          </p:cNvSpPr>
          <p:nvPr>
            <p:ph type="title"/>
          </p:nvPr>
        </p:nvSpPr>
        <p:spPr/>
        <p:txBody>
          <a:bodyPr/>
          <a:lstStyle/>
          <a:p>
            <a:r>
              <a:rPr lang="en-CA" dirty="0"/>
              <a:t>Floriculture</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2973807"/>
            <a:ext cx="4320480" cy="2870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9525753"/>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altLang="en-US" sz="2400" dirty="0"/>
              <a:t>The </a:t>
            </a:r>
            <a:r>
              <a:rPr lang="en-US" altLang="en-US" b="1" dirty="0"/>
              <a:t>L</a:t>
            </a:r>
            <a:r>
              <a:rPr lang="en-US" altLang="en-US" sz="2400" b="1" dirty="0" smtClean="0"/>
              <a:t>andscape </a:t>
            </a:r>
            <a:r>
              <a:rPr lang="en-US" altLang="en-US" sz="2400" b="1" dirty="0"/>
              <a:t>and </a:t>
            </a:r>
            <a:r>
              <a:rPr lang="en-US" altLang="en-US" sz="2400" b="1" dirty="0" smtClean="0"/>
              <a:t>Nursery </a:t>
            </a:r>
            <a:r>
              <a:rPr lang="en-US" altLang="en-US" sz="2400" b="1" dirty="0"/>
              <a:t>industry </a:t>
            </a:r>
            <a:r>
              <a:rPr lang="en-US" altLang="en-US" sz="2400" dirty="0"/>
              <a:t>is the science and practice of propagation, growing, planting, maintaining, and using </a:t>
            </a:r>
            <a:r>
              <a:rPr lang="en-US" altLang="en-US" sz="2400" dirty="0" smtClean="0"/>
              <a:t>annuals, perennials, grasses, </a:t>
            </a:r>
            <a:r>
              <a:rPr lang="en-US" altLang="en-US" sz="2400" dirty="0"/>
              <a:t>shrubs, and trees to create beautiful landscapes.</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endParaRPr lang="en-US" dirty="0"/>
          </a:p>
        </p:txBody>
      </p:sp>
      <p:sp>
        <p:nvSpPr>
          <p:cNvPr id="6" name="Title 5"/>
          <p:cNvSpPr>
            <a:spLocks noGrp="1"/>
          </p:cNvSpPr>
          <p:nvPr>
            <p:ph type="title"/>
          </p:nvPr>
        </p:nvSpPr>
        <p:spPr>
          <a:xfrm>
            <a:off x="457200" y="188640"/>
            <a:ext cx="8229600" cy="1584176"/>
          </a:xfrm>
        </p:spPr>
        <p:txBody>
          <a:bodyPr>
            <a:normAutofit fontScale="90000"/>
          </a:bodyPr>
          <a:lstStyle/>
          <a:p>
            <a:r>
              <a:rPr lang="en-CA" dirty="0" smtClean="0"/>
              <a:t/>
            </a:r>
            <a:br>
              <a:rPr lang="en-CA" dirty="0" smtClean="0"/>
            </a:br>
            <a:r>
              <a:rPr lang="en-CA" dirty="0" smtClean="0"/>
              <a:t/>
            </a:r>
            <a:br>
              <a:rPr lang="en-CA" dirty="0" smtClean="0"/>
            </a:br>
            <a:r>
              <a:rPr lang="en-CA" dirty="0"/>
              <a:t/>
            </a:r>
            <a:br>
              <a:rPr lang="en-CA" dirty="0"/>
            </a:br>
            <a:r>
              <a:rPr lang="en-CA" sz="4900" dirty="0" smtClean="0"/>
              <a:t>Landscape and Nursery</a:t>
            </a:r>
            <a:r>
              <a:rPr lang="en-CA" dirty="0"/>
              <a:t/>
            </a:r>
            <a:br>
              <a:rPr lang="en-CA" dirty="0"/>
            </a:br>
            <a:endParaRPr lang="en-CA"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749" y="3293144"/>
            <a:ext cx="4628983" cy="2613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322546" y="5964468"/>
            <a:ext cx="979755" cy="215444"/>
          </a:xfrm>
          <a:prstGeom prst="rect">
            <a:avLst/>
          </a:prstGeom>
        </p:spPr>
        <p:txBody>
          <a:bodyPr wrap="none">
            <a:spAutoFit/>
          </a:bodyPr>
          <a:lstStyle/>
          <a:p>
            <a:r>
              <a:rPr lang="en-CA" sz="800" dirty="0"/>
              <a:t>https://bclna.com/</a:t>
            </a:r>
          </a:p>
        </p:txBody>
      </p:sp>
    </p:spTree>
    <p:extLst>
      <p:ext uri="{BB962C8B-B14F-4D97-AF65-F5344CB8AC3E}">
        <p14:creationId xmlns:p14="http://schemas.microsoft.com/office/powerpoint/2010/main" val="4001256930"/>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smtClean="0"/>
              <a:t>Arboriculture</a:t>
            </a:r>
            <a:r>
              <a:rPr lang="en-US" dirty="0" smtClean="0"/>
              <a:t> is </a:t>
            </a:r>
            <a:r>
              <a:rPr lang="en-US" dirty="0"/>
              <a:t>the cultivation, management, and study of individual </a:t>
            </a:r>
            <a:r>
              <a:rPr lang="en-US" dirty="0" smtClean="0"/>
              <a:t>trees, shrubs, vines and other perennial woody plants.</a:t>
            </a:r>
          </a:p>
          <a:p>
            <a:pPr marL="0" indent="0">
              <a:buNone/>
            </a:pPr>
            <a:endParaRPr lang="en-US" dirty="0"/>
          </a:p>
          <a:p>
            <a:pPr marL="0" indent="0">
              <a:buNone/>
            </a:pPr>
            <a:endParaRPr lang="en-CA"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endParaRPr lang="en-US" dirty="0"/>
          </a:p>
        </p:txBody>
      </p:sp>
      <p:sp>
        <p:nvSpPr>
          <p:cNvPr id="6" name="Title 5"/>
          <p:cNvSpPr>
            <a:spLocks noGrp="1"/>
          </p:cNvSpPr>
          <p:nvPr>
            <p:ph type="title"/>
          </p:nvPr>
        </p:nvSpPr>
        <p:spPr/>
        <p:txBody>
          <a:bodyPr/>
          <a:lstStyle/>
          <a:p>
            <a:r>
              <a:rPr lang="en-CA" dirty="0" smtClean="0"/>
              <a:t>Arboriculture</a:t>
            </a:r>
            <a:endParaRPr lang="en-CA"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1186" y="3404807"/>
            <a:ext cx="4025871" cy="2262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2123999"/>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altLang="en-US" b="1" dirty="0" err="1"/>
              <a:t>Olericulture</a:t>
            </a:r>
            <a:r>
              <a:rPr lang="en-US" altLang="en-US" dirty="0"/>
              <a:t> is the science and practice of growing, harvesting, storing, processing and marketing vegetables.</a:t>
            </a:r>
          </a:p>
          <a:p>
            <a:endParaRPr lang="en-CA"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CA" sz="1000" dirty="0">
                <a:hlinkClick r:id="rId2"/>
              </a:rPr>
              <a:t>https://www.gardeningknowhow.com/edible/vegetables/vgen/science-of-vegetable-growing.htm</a:t>
            </a:r>
            <a:endParaRPr lang="en-US" sz="1000" dirty="0"/>
          </a:p>
        </p:txBody>
      </p:sp>
      <p:sp>
        <p:nvSpPr>
          <p:cNvPr id="5" name="Slide Number Placeholder 4"/>
          <p:cNvSpPr>
            <a:spLocks noGrp="1"/>
          </p:cNvSpPr>
          <p:nvPr>
            <p:ph type="sldNum" sz="quarter" idx="12"/>
          </p:nvPr>
        </p:nvSpPr>
        <p:spPr/>
        <p:txBody>
          <a:bodyPr/>
          <a:lstStyle/>
          <a:p>
            <a:endParaRPr lang="en-US" dirty="0"/>
          </a:p>
        </p:txBody>
      </p:sp>
      <p:sp>
        <p:nvSpPr>
          <p:cNvPr id="6" name="Title 5"/>
          <p:cNvSpPr>
            <a:spLocks noGrp="1"/>
          </p:cNvSpPr>
          <p:nvPr>
            <p:ph type="title"/>
          </p:nvPr>
        </p:nvSpPr>
        <p:spPr>
          <a:xfrm>
            <a:off x="457200" y="274638"/>
            <a:ext cx="8229600" cy="1426170"/>
          </a:xfrm>
        </p:spPr>
        <p:txBody>
          <a:bodyPr>
            <a:normAutofit fontScale="90000"/>
          </a:bodyPr>
          <a:lstStyle/>
          <a:p>
            <a:r>
              <a:rPr lang="en-CA" sz="4900" dirty="0" smtClean="0"/>
              <a:t/>
            </a:r>
            <a:br>
              <a:rPr lang="en-CA" sz="4900" dirty="0" smtClean="0"/>
            </a:br>
            <a:r>
              <a:rPr lang="en-CA" sz="4900" dirty="0" err="1" smtClean="0"/>
              <a:t>Olericulture</a:t>
            </a:r>
            <a:r>
              <a:rPr lang="en-CA" dirty="0"/>
              <a:t/>
            </a:r>
            <a:br>
              <a:rPr lang="en-CA" dirty="0"/>
            </a:br>
            <a:endParaRPr lang="en-CA"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0127" y="3053313"/>
            <a:ext cx="4880630" cy="3126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0689028"/>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altLang="en-US" b="1" dirty="0"/>
              <a:t>Pomology</a:t>
            </a:r>
            <a:r>
              <a:rPr lang="en-US" altLang="en-US" dirty="0"/>
              <a:t> is the science and practice of growing, harvesting, storing, processing and marketing tree grown fruits.</a:t>
            </a:r>
          </a:p>
          <a:p>
            <a:endParaRPr lang="en-CA"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CA" sz="1000" dirty="0">
                <a:hlinkClick r:id="rId2"/>
              </a:rPr>
              <a:t>https://www.quora.com/What-is-pomology</a:t>
            </a:r>
            <a:endParaRPr lang="en-US" sz="1000" dirty="0"/>
          </a:p>
        </p:txBody>
      </p:sp>
      <p:sp>
        <p:nvSpPr>
          <p:cNvPr id="5" name="Slide Number Placeholder 4"/>
          <p:cNvSpPr>
            <a:spLocks noGrp="1"/>
          </p:cNvSpPr>
          <p:nvPr>
            <p:ph type="sldNum" sz="quarter" idx="12"/>
          </p:nvPr>
        </p:nvSpPr>
        <p:spPr/>
        <p:txBody>
          <a:bodyPr/>
          <a:lstStyle/>
          <a:p>
            <a:endParaRPr lang="en-US" dirty="0"/>
          </a:p>
        </p:txBody>
      </p:sp>
      <p:sp>
        <p:nvSpPr>
          <p:cNvPr id="6" name="Title 5"/>
          <p:cNvSpPr>
            <a:spLocks noGrp="1"/>
          </p:cNvSpPr>
          <p:nvPr>
            <p:ph type="title"/>
          </p:nvPr>
        </p:nvSpPr>
        <p:spPr>
          <a:xfrm>
            <a:off x="457200" y="274638"/>
            <a:ext cx="8229600" cy="1498178"/>
          </a:xfrm>
        </p:spPr>
        <p:txBody>
          <a:bodyPr>
            <a:normAutofit fontScale="90000"/>
          </a:bodyPr>
          <a:lstStyle/>
          <a:p>
            <a:r>
              <a:rPr lang="en-CA" dirty="0" smtClean="0"/>
              <a:t/>
            </a:r>
            <a:br>
              <a:rPr lang="en-CA" dirty="0" smtClean="0"/>
            </a:br>
            <a:r>
              <a:rPr lang="en-CA" sz="4900" dirty="0" smtClean="0"/>
              <a:t>Pomology</a:t>
            </a:r>
            <a:r>
              <a:rPr lang="en-CA" dirty="0"/>
              <a:t/>
            </a:r>
            <a:br>
              <a:rPr lang="en-CA" dirty="0"/>
            </a:br>
            <a:endParaRPr lang="en-CA"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6124" y="3095278"/>
            <a:ext cx="3702800" cy="296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1072038"/>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4022083919"/>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endParaRPr lang="en-US" dirty="0"/>
          </a:p>
        </p:txBody>
      </p:sp>
      <p:sp>
        <p:nvSpPr>
          <p:cNvPr id="6" name="Title 5"/>
          <p:cNvSpPr>
            <a:spLocks noGrp="1"/>
          </p:cNvSpPr>
          <p:nvPr>
            <p:ph type="title"/>
          </p:nvPr>
        </p:nvSpPr>
        <p:spPr/>
        <p:txBody>
          <a:bodyPr/>
          <a:lstStyle/>
          <a:p>
            <a:r>
              <a:rPr lang="en-CA" altLang="en-US" dirty="0"/>
              <a:t>Importance of Horticulture</a:t>
            </a:r>
            <a:endParaRPr lang="en-CA" dirty="0"/>
          </a:p>
        </p:txBody>
      </p:sp>
    </p:spTree>
    <p:extLst>
      <p:ext uri="{BB962C8B-B14F-4D97-AF65-F5344CB8AC3E}">
        <p14:creationId xmlns:p14="http://schemas.microsoft.com/office/powerpoint/2010/main" val="2047611704"/>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Thatch">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Thatch</Template>
  <TotalTime>1357</TotalTime>
  <Words>808</Words>
  <Application>Microsoft Office PowerPoint</Application>
  <PresentationFormat>On-screen Show (4:3)</PresentationFormat>
  <Paragraphs>134</Paragraphs>
  <Slides>29</Slides>
  <Notes>2</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Thatch</vt:lpstr>
      <vt:lpstr>Horticulture </vt:lpstr>
      <vt:lpstr>What is Horticulture?</vt:lpstr>
      <vt:lpstr>Divisions of Horticulture</vt:lpstr>
      <vt:lpstr>Floriculture</vt:lpstr>
      <vt:lpstr>   Landscape and Nursery </vt:lpstr>
      <vt:lpstr>Arboriculture</vt:lpstr>
      <vt:lpstr> Olericulture </vt:lpstr>
      <vt:lpstr> Pomology </vt:lpstr>
      <vt:lpstr>Importance of Horticulture</vt:lpstr>
      <vt:lpstr>Necessary skills to find employment in the horticulture industry</vt:lpstr>
      <vt:lpstr>PowerPoint Presentation</vt:lpstr>
      <vt:lpstr>Education</vt:lpstr>
      <vt:lpstr>Wild Roots Floral &amp; Garden</vt:lpstr>
      <vt:lpstr>Angela Firman </vt:lpstr>
      <vt:lpstr>Plants have always been my passion so I turned it into a business that I would love. </vt:lpstr>
      <vt:lpstr>Over the years I’ve worked on numerous gardens of all sizes with the ultimate goal of seeing the joy they bring to my clients </vt:lpstr>
      <vt:lpstr>Now I use my knowledge and experiences to inspire students to pursue this very creative and rewarding skilled trade as a career</vt:lpstr>
      <vt:lpstr>Horticulture Training Program </vt:lpstr>
      <vt:lpstr>PowerPoint Presentation</vt:lpstr>
      <vt:lpstr>Floral Arrangement</vt:lpstr>
      <vt:lpstr>Harvest Workshop</vt:lpstr>
      <vt:lpstr>Spring Planter</vt:lpstr>
      <vt:lpstr>Summer Window  Planter</vt:lpstr>
      <vt:lpstr>Summer Planter</vt:lpstr>
      <vt:lpstr>Winter Arrangement</vt:lpstr>
      <vt:lpstr>Garden Installation &amp; Maintenance</vt:lpstr>
      <vt:lpstr>Commercial Garden Installation</vt:lpstr>
      <vt:lpstr>Mosaiculture</vt:lpstr>
      <vt:lpstr>Thank you for joining me today! </vt:lpstr>
    </vt:vector>
  </TitlesOfParts>
  <Company>HP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Horticulture</dc:title>
  <dc:creator>YIT</dc:creator>
  <cp:lastModifiedBy>YIT</cp:lastModifiedBy>
  <cp:revision>23</cp:revision>
  <dcterms:created xsi:type="dcterms:W3CDTF">2020-12-08T14:47:51Z</dcterms:created>
  <dcterms:modified xsi:type="dcterms:W3CDTF">2020-12-09T13:25:17Z</dcterms:modified>
</cp:coreProperties>
</file>